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85"/>
  </p:notesMasterIdLst>
  <p:sldIdLst>
    <p:sldId id="257" r:id="rId2"/>
    <p:sldId id="340" r:id="rId3"/>
    <p:sldId id="258" r:id="rId4"/>
    <p:sldId id="259" r:id="rId5"/>
    <p:sldId id="260" r:id="rId6"/>
    <p:sldId id="261" r:id="rId7"/>
    <p:sldId id="262" r:id="rId8"/>
    <p:sldId id="263" r:id="rId9"/>
    <p:sldId id="264" r:id="rId10"/>
    <p:sldId id="265" r:id="rId11"/>
    <p:sldId id="266" r:id="rId12"/>
    <p:sldId id="267" r:id="rId13"/>
    <p:sldId id="268" r:id="rId14"/>
    <p:sldId id="269" r:id="rId15"/>
    <p:sldId id="338" r:id="rId16"/>
    <p:sldId id="339" r:id="rId17"/>
    <p:sldId id="270" r:id="rId18"/>
    <p:sldId id="271" r:id="rId19"/>
    <p:sldId id="272" r:id="rId20"/>
    <p:sldId id="274" r:id="rId21"/>
    <p:sldId id="357" r:id="rId22"/>
    <p:sldId id="276" r:id="rId23"/>
    <p:sldId id="277" r:id="rId24"/>
    <p:sldId id="278" r:id="rId25"/>
    <p:sldId id="355" r:id="rId26"/>
    <p:sldId id="343" r:id="rId27"/>
    <p:sldId id="344" r:id="rId28"/>
    <p:sldId id="345" r:id="rId29"/>
    <p:sldId id="346" r:id="rId30"/>
    <p:sldId id="347" r:id="rId31"/>
    <p:sldId id="348" r:id="rId32"/>
    <p:sldId id="34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342" r:id="rId51"/>
    <p:sldId id="341"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59" r:id="rId66"/>
    <p:sldId id="358" r:id="rId67"/>
    <p:sldId id="318" r:id="rId68"/>
    <p:sldId id="319" r:id="rId69"/>
    <p:sldId id="320" r:id="rId70"/>
    <p:sldId id="351" r:id="rId71"/>
    <p:sldId id="322" r:id="rId72"/>
    <p:sldId id="323" r:id="rId73"/>
    <p:sldId id="324" r:id="rId74"/>
    <p:sldId id="325" r:id="rId75"/>
    <p:sldId id="326" r:id="rId76"/>
    <p:sldId id="327" r:id="rId77"/>
    <p:sldId id="328" r:id="rId78"/>
    <p:sldId id="329" r:id="rId79"/>
    <p:sldId id="352" r:id="rId80"/>
    <p:sldId id="332" r:id="rId81"/>
    <p:sldId id="354" r:id="rId82"/>
    <p:sldId id="335" r:id="rId83"/>
    <p:sldId id="336"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37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DC669-5435-7647-8DFF-13742411769D}"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0BE0D09A-9B07-5545-A790-8013AFD71F2C}">
      <dgm:prSet phldrT="[Text]"/>
      <dgm:spPr/>
      <dgm:t>
        <a:bodyPr/>
        <a:lstStyle/>
        <a:p>
          <a:r>
            <a:rPr lang="en-US" b="1" dirty="0" smtClean="0">
              <a:solidFill>
                <a:schemeClr val="bg1"/>
              </a:solidFill>
            </a:rPr>
            <a:t>1. Legal topics and sub-topics  </a:t>
          </a:r>
          <a:endParaRPr lang="en-US" b="1" dirty="0">
            <a:solidFill>
              <a:schemeClr val="bg1"/>
            </a:solidFill>
          </a:endParaRPr>
        </a:p>
      </dgm:t>
    </dgm:pt>
    <dgm:pt modelId="{8D1D324D-848F-1740-9E78-312ED9021642}" type="parTrans" cxnId="{D05ECDA4-5D74-AF48-BA82-83AD0A05C8DE}">
      <dgm:prSet/>
      <dgm:spPr/>
      <dgm:t>
        <a:bodyPr/>
        <a:lstStyle/>
        <a:p>
          <a:endParaRPr lang="en-US"/>
        </a:p>
      </dgm:t>
    </dgm:pt>
    <dgm:pt modelId="{1BFC6D3E-10B6-FE46-ABDE-EC628D65EB04}" type="sibTrans" cxnId="{D05ECDA4-5D74-AF48-BA82-83AD0A05C8DE}">
      <dgm:prSet/>
      <dgm:spPr/>
      <dgm:t>
        <a:bodyPr/>
        <a:lstStyle/>
        <a:p>
          <a:endParaRPr lang="en-US"/>
        </a:p>
      </dgm:t>
    </dgm:pt>
    <dgm:pt modelId="{378F3BD3-2391-C04E-BCEF-6949A20D3396}">
      <dgm:prSet phldrT="[Text]"/>
      <dgm:spPr/>
      <dgm:t>
        <a:bodyPr/>
        <a:lstStyle/>
        <a:p>
          <a:r>
            <a:rPr lang="en-US" b="1" dirty="0" smtClean="0">
              <a:solidFill>
                <a:schemeClr val="bg1"/>
              </a:solidFill>
            </a:rPr>
            <a:t>2. Method to detect legal issues </a:t>
          </a:r>
          <a:endParaRPr lang="en-US" b="1" dirty="0">
            <a:solidFill>
              <a:schemeClr val="bg1"/>
            </a:solidFill>
          </a:endParaRPr>
        </a:p>
      </dgm:t>
    </dgm:pt>
    <dgm:pt modelId="{A1448C06-086A-774D-98A1-D12BC1BFDF94}" type="parTrans" cxnId="{CF639C31-7376-ED47-A361-C3714EC678D8}">
      <dgm:prSet/>
      <dgm:spPr/>
      <dgm:t>
        <a:bodyPr/>
        <a:lstStyle/>
        <a:p>
          <a:endParaRPr lang="en-US"/>
        </a:p>
      </dgm:t>
    </dgm:pt>
    <dgm:pt modelId="{B2805E48-0496-1D4C-84B0-66FA2945BCC6}" type="sibTrans" cxnId="{CF639C31-7376-ED47-A361-C3714EC678D8}">
      <dgm:prSet/>
      <dgm:spPr/>
      <dgm:t>
        <a:bodyPr/>
        <a:lstStyle/>
        <a:p>
          <a:endParaRPr lang="en-US"/>
        </a:p>
      </dgm:t>
    </dgm:pt>
    <dgm:pt modelId="{EF65264A-CA04-4B42-81BD-8DB126B8E9C7}">
      <dgm:prSet phldrT="[Text]"/>
      <dgm:spPr/>
      <dgm:t>
        <a:bodyPr/>
        <a:lstStyle/>
        <a:p>
          <a:r>
            <a:rPr lang="en-US" b="1" dirty="0" smtClean="0">
              <a:solidFill>
                <a:schemeClr val="bg1"/>
              </a:solidFill>
            </a:rPr>
            <a:t>3. Sources of legal information</a:t>
          </a:r>
          <a:endParaRPr lang="en-US" b="1" dirty="0">
            <a:solidFill>
              <a:schemeClr val="bg1"/>
            </a:solidFill>
          </a:endParaRPr>
        </a:p>
      </dgm:t>
    </dgm:pt>
    <dgm:pt modelId="{DD8398E7-954B-6344-92BC-6DC83F6EE925}" type="parTrans" cxnId="{988EE108-C6C0-D847-9461-9EA120F58F74}">
      <dgm:prSet/>
      <dgm:spPr/>
      <dgm:t>
        <a:bodyPr/>
        <a:lstStyle/>
        <a:p>
          <a:endParaRPr lang="en-US"/>
        </a:p>
      </dgm:t>
    </dgm:pt>
    <dgm:pt modelId="{F0BAAFC3-A798-1C4A-BF0F-35761AB2D07A}" type="sibTrans" cxnId="{988EE108-C6C0-D847-9461-9EA120F58F74}">
      <dgm:prSet/>
      <dgm:spPr/>
      <dgm:t>
        <a:bodyPr/>
        <a:lstStyle/>
        <a:p>
          <a:endParaRPr lang="en-US"/>
        </a:p>
      </dgm:t>
    </dgm:pt>
    <dgm:pt modelId="{1B6E598C-299D-044A-BDA1-26C98C0B9A53}">
      <dgm:prSet/>
      <dgm:spPr/>
      <dgm:t>
        <a:bodyPr/>
        <a:lstStyle/>
        <a:p>
          <a:r>
            <a:rPr lang="en-US" b="1" dirty="0" smtClean="0">
              <a:solidFill>
                <a:schemeClr val="bg1"/>
              </a:solidFill>
            </a:rPr>
            <a:t>4. Checklist for reliability of information </a:t>
          </a:r>
          <a:endParaRPr lang="en-US" b="1" dirty="0">
            <a:solidFill>
              <a:schemeClr val="bg1"/>
            </a:solidFill>
          </a:endParaRPr>
        </a:p>
      </dgm:t>
    </dgm:pt>
    <dgm:pt modelId="{E7AE9BE9-3DB5-0141-9D41-4FF23C6C24E5}" type="parTrans" cxnId="{7245BE2A-9AB7-AF45-99C9-D2C7F7C59276}">
      <dgm:prSet/>
      <dgm:spPr/>
      <dgm:t>
        <a:bodyPr/>
        <a:lstStyle/>
        <a:p>
          <a:endParaRPr lang="en-US"/>
        </a:p>
      </dgm:t>
    </dgm:pt>
    <dgm:pt modelId="{E1B43970-39FF-9B4F-8F64-2977F1492203}" type="sibTrans" cxnId="{7245BE2A-9AB7-AF45-99C9-D2C7F7C59276}">
      <dgm:prSet/>
      <dgm:spPr/>
      <dgm:t>
        <a:bodyPr/>
        <a:lstStyle/>
        <a:p>
          <a:endParaRPr lang="en-US"/>
        </a:p>
      </dgm:t>
    </dgm:pt>
    <dgm:pt modelId="{B01E2B3B-A887-8B44-94C5-D44209B28911}" type="pres">
      <dgm:prSet presAssocID="{BC6DC669-5435-7647-8DFF-13742411769D}" presName="rootnode" presStyleCnt="0">
        <dgm:presLayoutVars>
          <dgm:chMax/>
          <dgm:chPref/>
          <dgm:dir/>
          <dgm:animLvl val="lvl"/>
        </dgm:presLayoutVars>
      </dgm:prSet>
      <dgm:spPr/>
      <dgm:t>
        <a:bodyPr/>
        <a:lstStyle/>
        <a:p>
          <a:endParaRPr lang="en-US"/>
        </a:p>
      </dgm:t>
    </dgm:pt>
    <dgm:pt modelId="{E37D2DBB-70E1-2F4C-A97F-1AB88D49EACA}" type="pres">
      <dgm:prSet presAssocID="{0BE0D09A-9B07-5545-A790-8013AFD71F2C}" presName="composite" presStyleCnt="0"/>
      <dgm:spPr/>
    </dgm:pt>
    <dgm:pt modelId="{C57FF0DB-7508-3047-AA32-5BA4121451D2}" type="pres">
      <dgm:prSet presAssocID="{0BE0D09A-9B07-5545-A790-8013AFD71F2C}" presName="bentUpArrow1" presStyleLbl="alignImgPlace1" presStyleIdx="0" presStyleCnt="3" custLinFactNeighborX="-46074" custLinFactNeighborY="18362"/>
      <dgm:spPr/>
    </dgm:pt>
    <dgm:pt modelId="{311791C6-73F4-7D4B-B446-A86177878935}" type="pres">
      <dgm:prSet presAssocID="{0BE0D09A-9B07-5545-A790-8013AFD71F2C}" presName="ParentText" presStyleLbl="node1" presStyleIdx="0" presStyleCnt="4" custScaleX="121313" custScaleY="132436" custLinFactNeighborX="-71318" custLinFactNeighborY="-33140">
        <dgm:presLayoutVars>
          <dgm:chMax val="1"/>
          <dgm:chPref val="1"/>
          <dgm:bulletEnabled val="1"/>
        </dgm:presLayoutVars>
      </dgm:prSet>
      <dgm:spPr/>
      <dgm:t>
        <a:bodyPr/>
        <a:lstStyle/>
        <a:p>
          <a:endParaRPr lang="en-US"/>
        </a:p>
      </dgm:t>
    </dgm:pt>
    <dgm:pt modelId="{F7B52F98-C29A-6041-AC9C-EE4104A92D8D}" type="pres">
      <dgm:prSet presAssocID="{0BE0D09A-9B07-5545-A790-8013AFD71F2C}" presName="ChildText" presStyleLbl="revTx" presStyleIdx="0" presStyleCnt="3">
        <dgm:presLayoutVars>
          <dgm:chMax val="0"/>
          <dgm:chPref val="0"/>
          <dgm:bulletEnabled val="1"/>
        </dgm:presLayoutVars>
      </dgm:prSet>
      <dgm:spPr/>
      <dgm:t>
        <a:bodyPr/>
        <a:lstStyle/>
        <a:p>
          <a:endParaRPr lang="en-US"/>
        </a:p>
      </dgm:t>
    </dgm:pt>
    <dgm:pt modelId="{E6D3B389-36F8-974C-98F8-26BD546C2C5B}" type="pres">
      <dgm:prSet presAssocID="{1BFC6D3E-10B6-FE46-ABDE-EC628D65EB04}" presName="sibTrans" presStyleCnt="0"/>
      <dgm:spPr/>
    </dgm:pt>
    <dgm:pt modelId="{D4D76C95-5908-1041-8649-0F138DE597B7}" type="pres">
      <dgm:prSet presAssocID="{378F3BD3-2391-C04E-BCEF-6949A20D3396}" presName="composite" presStyleCnt="0"/>
      <dgm:spPr/>
    </dgm:pt>
    <dgm:pt modelId="{E24960D8-80C9-D84F-A4B7-BFB06FF4C59F}" type="pres">
      <dgm:prSet presAssocID="{378F3BD3-2391-C04E-BCEF-6949A20D3396}" presName="bentUpArrow1" presStyleLbl="alignImgPlace1" presStyleIdx="1" presStyleCnt="3" custLinFactNeighborX="28107" custLinFactNeighborY="-1882"/>
      <dgm:spPr/>
    </dgm:pt>
    <dgm:pt modelId="{FFD1802A-93C0-C542-B1DC-19E1D43D307C}" type="pres">
      <dgm:prSet presAssocID="{378F3BD3-2391-C04E-BCEF-6949A20D3396}" presName="ParentText" presStyleLbl="node1" presStyleIdx="1" presStyleCnt="4" custScaleX="112295" custScaleY="141552" custLinFactNeighborX="-24325" custLinFactNeighborY="-15330">
        <dgm:presLayoutVars>
          <dgm:chMax val="1"/>
          <dgm:chPref val="1"/>
          <dgm:bulletEnabled val="1"/>
        </dgm:presLayoutVars>
      </dgm:prSet>
      <dgm:spPr/>
      <dgm:t>
        <a:bodyPr/>
        <a:lstStyle/>
        <a:p>
          <a:endParaRPr lang="en-US"/>
        </a:p>
      </dgm:t>
    </dgm:pt>
    <dgm:pt modelId="{B2E20E92-DFA8-A14B-8B4E-8F8EAFD770CB}" type="pres">
      <dgm:prSet presAssocID="{378F3BD3-2391-C04E-BCEF-6949A20D3396}" presName="ChildText" presStyleLbl="revTx" presStyleIdx="1" presStyleCnt="3">
        <dgm:presLayoutVars>
          <dgm:chMax val="0"/>
          <dgm:chPref val="0"/>
          <dgm:bulletEnabled val="1"/>
        </dgm:presLayoutVars>
      </dgm:prSet>
      <dgm:spPr/>
      <dgm:t>
        <a:bodyPr/>
        <a:lstStyle/>
        <a:p>
          <a:endParaRPr lang="en-US"/>
        </a:p>
      </dgm:t>
    </dgm:pt>
    <dgm:pt modelId="{81F842CC-2900-8040-86D3-AB9CEA47389C}" type="pres">
      <dgm:prSet presAssocID="{B2805E48-0496-1D4C-84B0-66FA2945BCC6}" presName="sibTrans" presStyleCnt="0"/>
      <dgm:spPr/>
    </dgm:pt>
    <dgm:pt modelId="{110289CA-35A7-864D-82CF-B876F60EBCA4}" type="pres">
      <dgm:prSet presAssocID="{EF65264A-CA04-4B42-81BD-8DB126B8E9C7}" presName="composite" presStyleCnt="0"/>
      <dgm:spPr/>
    </dgm:pt>
    <dgm:pt modelId="{4DAE1E82-F60F-894E-A6B5-5D000AB341FD}" type="pres">
      <dgm:prSet presAssocID="{EF65264A-CA04-4B42-81BD-8DB126B8E9C7}" presName="bentUpArrow1" presStyleLbl="alignImgPlace1" presStyleIdx="2" presStyleCnt="3" custLinFactNeighborX="73729" custLinFactNeighborY="-6135"/>
      <dgm:spPr/>
    </dgm:pt>
    <dgm:pt modelId="{8251B607-76CB-CF4C-9633-4D9F628BDA98}" type="pres">
      <dgm:prSet presAssocID="{EF65264A-CA04-4B42-81BD-8DB126B8E9C7}" presName="ParentText" presStyleLbl="node1" presStyleIdx="2" presStyleCnt="4" custScaleX="118179" custScaleY="120509" custLinFactNeighborX="21159" custLinFactNeighborY="-17835">
        <dgm:presLayoutVars>
          <dgm:chMax val="1"/>
          <dgm:chPref val="1"/>
          <dgm:bulletEnabled val="1"/>
        </dgm:presLayoutVars>
      </dgm:prSet>
      <dgm:spPr/>
      <dgm:t>
        <a:bodyPr/>
        <a:lstStyle/>
        <a:p>
          <a:endParaRPr lang="en-US"/>
        </a:p>
      </dgm:t>
    </dgm:pt>
    <dgm:pt modelId="{9A8BDE53-CBEE-E340-BBFF-6831E3F20987}" type="pres">
      <dgm:prSet presAssocID="{EF65264A-CA04-4B42-81BD-8DB126B8E9C7}" presName="ChildText" presStyleLbl="revTx" presStyleIdx="2" presStyleCnt="3">
        <dgm:presLayoutVars>
          <dgm:chMax val="0"/>
          <dgm:chPref val="0"/>
          <dgm:bulletEnabled val="1"/>
        </dgm:presLayoutVars>
      </dgm:prSet>
      <dgm:spPr/>
      <dgm:t>
        <a:bodyPr/>
        <a:lstStyle/>
        <a:p>
          <a:endParaRPr lang="en-US"/>
        </a:p>
      </dgm:t>
    </dgm:pt>
    <dgm:pt modelId="{E932534C-695B-994F-A3FB-72B1D4F08ADF}" type="pres">
      <dgm:prSet presAssocID="{F0BAAFC3-A798-1C4A-BF0F-35761AB2D07A}" presName="sibTrans" presStyleCnt="0"/>
      <dgm:spPr/>
    </dgm:pt>
    <dgm:pt modelId="{7C9C6BFE-15AC-224C-831E-B39D10587A78}" type="pres">
      <dgm:prSet presAssocID="{1B6E598C-299D-044A-BDA1-26C98C0B9A53}" presName="composite" presStyleCnt="0"/>
      <dgm:spPr/>
    </dgm:pt>
    <dgm:pt modelId="{7658F109-B27D-4343-8F90-483F63586230}" type="pres">
      <dgm:prSet presAssocID="{1B6E598C-299D-044A-BDA1-26C98C0B9A53}" presName="ParentText" presStyleLbl="node1" presStyleIdx="3" presStyleCnt="4" custScaleX="111315" custScaleY="133766" custLinFactNeighborX="56809" custLinFactNeighborY="-16251">
        <dgm:presLayoutVars>
          <dgm:chMax val="1"/>
          <dgm:chPref val="1"/>
          <dgm:bulletEnabled val="1"/>
        </dgm:presLayoutVars>
      </dgm:prSet>
      <dgm:spPr/>
      <dgm:t>
        <a:bodyPr/>
        <a:lstStyle/>
        <a:p>
          <a:endParaRPr lang="en-US"/>
        </a:p>
      </dgm:t>
    </dgm:pt>
  </dgm:ptLst>
  <dgm:cxnLst>
    <dgm:cxn modelId="{9E501658-9D28-413A-BF79-88C5A1D5EB8D}" type="presOf" srcId="{BC6DC669-5435-7647-8DFF-13742411769D}" destId="{B01E2B3B-A887-8B44-94C5-D44209B28911}" srcOrd="0" destOrd="0" presId="urn:microsoft.com/office/officeart/2005/8/layout/StepDownProcess"/>
    <dgm:cxn modelId="{788374CC-D993-4A32-8043-FD52DF65B05D}" type="presOf" srcId="{EF65264A-CA04-4B42-81BD-8DB126B8E9C7}" destId="{8251B607-76CB-CF4C-9633-4D9F628BDA98}" srcOrd="0" destOrd="0" presId="urn:microsoft.com/office/officeart/2005/8/layout/StepDownProcess"/>
    <dgm:cxn modelId="{D05ECDA4-5D74-AF48-BA82-83AD0A05C8DE}" srcId="{BC6DC669-5435-7647-8DFF-13742411769D}" destId="{0BE0D09A-9B07-5545-A790-8013AFD71F2C}" srcOrd="0" destOrd="0" parTransId="{8D1D324D-848F-1740-9E78-312ED9021642}" sibTransId="{1BFC6D3E-10B6-FE46-ABDE-EC628D65EB04}"/>
    <dgm:cxn modelId="{7245BE2A-9AB7-AF45-99C9-D2C7F7C59276}" srcId="{BC6DC669-5435-7647-8DFF-13742411769D}" destId="{1B6E598C-299D-044A-BDA1-26C98C0B9A53}" srcOrd="3" destOrd="0" parTransId="{E7AE9BE9-3DB5-0141-9D41-4FF23C6C24E5}" sibTransId="{E1B43970-39FF-9B4F-8F64-2977F1492203}"/>
    <dgm:cxn modelId="{CF639C31-7376-ED47-A361-C3714EC678D8}" srcId="{BC6DC669-5435-7647-8DFF-13742411769D}" destId="{378F3BD3-2391-C04E-BCEF-6949A20D3396}" srcOrd="1" destOrd="0" parTransId="{A1448C06-086A-774D-98A1-D12BC1BFDF94}" sibTransId="{B2805E48-0496-1D4C-84B0-66FA2945BCC6}"/>
    <dgm:cxn modelId="{988EE108-C6C0-D847-9461-9EA120F58F74}" srcId="{BC6DC669-5435-7647-8DFF-13742411769D}" destId="{EF65264A-CA04-4B42-81BD-8DB126B8E9C7}" srcOrd="2" destOrd="0" parTransId="{DD8398E7-954B-6344-92BC-6DC83F6EE925}" sibTransId="{F0BAAFC3-A798-1C4A-BF0F-35761AB2D07A}"/>
    <dgm:cxn modelId="{96B6B532-83E7-4927-BAA9-3976CECF984D}" type="presOf" srcId="{1B6E598C-299D-044A-BDA1-26C98C0B9A53}" destId="{7658F109-B27D-4343-8F90-483F63586230}" srcOrd="0" destOrd="0" presId="urn:microsoft.com/office/officeart/2005/8/layout/StepDownProcess"/>
    <dgm:cxn modelId="{53D0A36A-0967-4055-BF05-C0162339287B}" type="presOf" srcId="{0BE0D09A-9B07-5545-A790-8013AFD71F2C}" destId="{311791C6-73F4-7D4B-B446-A86177878935}" srcOrd="0" destOrd="0" presId="urn:microsoft.com/office/officeart/2005/8/layout/StepDownProcess"/>
    <dgm:cxn modelId="{6E006CBE-861B-4F30-B253-85409D527C98}" type="presOf" srcId="{378F3BD3-2391-C04E-BCEF-6949A20D3396}" destId="{FFD1802A-93C0-C542-B1DC-19E1D43D307C}" srcOrd="0" destOrd="0" presId="urn:microsoft.com/office/officeart/2005/8/layout/StepDownProcess"/>
    <dgm:cxn modelId="{A4F55205-2D61-47D7-8FE4-E88D582B68E0}" type="presParOf" srcId="{B01E2B3B-A887-8B44-94C5-D44209B28911}" destId="{E37D2DBB-70E1-2F4C-A97F-1AB88D49EACA}" srcOrd="0" destOrd="0" presId="urn:microsoft.com/office/officeart/2005/8/layout/StepDownProcess"/>
    <dgm:cxn modelId="{DDB30292-4368-4AAF-81D6-D5DA36BDD55F}" type="presParOf" srcId="{E37D2DBB-70E1-2F4C-A97F-1AB88D49EACA}" destId="{C57FF0DB-7508-3047-AA32-5BA4121451D2}" srcOrd="0" destOrd="0" presId="urn:microsoft.com/office/officeart/2005/8/layout/StepDownProcess"/>
    <dgm:cxn modelId="{69491B01-5415-4D19-948B-09F05DE94C43}" type="presParOf" srcId="{E37D2DBB-70E1-2F4C-A97F-1AB88D49EACA}" destId="{311791C6-73F4-7D4B-B446-A86177878935}" srcOrd="1" destOrd="0" presId="urn:microsoft.com/office/officeart/2005/8/layout/StepDownProcess"/>
    <dgm:cxn modelId="{68F545B0-EB8E-4251-B27F-0775222FAF72}" type="presParOf" srcId="{E37D2DBB-70E1-2F4C-A97F-1AB88D49EACA}" destId="{F7B52F98-C29A-6041-AC9C-EE4104A92D8D}" srcOrd="2" destOrd="0" presId="urn:microsoft.com/office/officeart/2005/8/layout/StepDownProcess"/>
    <dgm:cxn modelId="{8287AB8A-8FC4-43E0-85CA-E16F563A88B1}" type="presParOf" srcId="{B01E2B3B-A887-8B44-94C5-D44209B28911}" destId="{E6D3B389-36F8-974C-98F8-26BD546C2C5B}" srcOrd="1" destOrd="0" presId="urn:microsoft.com/office/officeart/2005/8/layout/StepDownProcess"/>
    <dgm:cxn modelId="{51714702-BDD2-4B48-9C4A-910DE895623E}" type="presParOf" srcId="{B01E2B3B-A887-8B44-94C5-D44209B28911}" destId="{D4D76C95-5908-1041-8649-0F138DE597B7}" srcOrd="2" destOrd="0" presId="urn:microsoft.com/office/officeart/2005/8/layout/StepDownProcess"/>
    <dgm:cxn modelId="{CFD5D850-6F8A-45CD-82E3-EFB7A1AE400B}" type="presParOf" srcId="{D4D76C95-5908-1041-8649-0F138DE597B7}" destId="{E24960D8-80C9-D84F-A4B7-BFB06FF4C59F}" srcOrd="0" destOrd="0" presId="urn:microsoft.com/office/officeart/2005/8/layout/StepDownProcess"/>
    <dgm:cxn modelId="{A22DF08D-FE7E-4ABA-B624-13662CF8AA70}" type="presParOf" srcId="{D4D76C95-5908-1041-8649-0F138DE597B7}" destId="{FFD1802A-93C0-C542-B1DC-19E1D43D307C}" srcOrd="1" destOrd="0" presId="urn:microsoft.com/office/officeart/2005/8/layout/StepDownProcess"/>
    <dgm:cxn modelId="{CC2A62AF-58F8-4E9A-8591-0A07A5EEEEBF}" type="presParOf" srcId="{D4D76C95-5908-1041-8649-0F138DE597B7}" destId="{B2E20E92-DFA8-A14B-8B4E-8F8EAFD770CB}" srcOrd="2" destOrd="0" presId="urn:microsoft.com/office/officeart/2005/8/layout/StepDownProcess"/>
    <dgm:cxn modelId="{3591C5D0-2E5E-41B7-9791-8A99437BCA31}" type="presParOf" srcId="{B01E2B3B-A887-8B44-94C5-D44209B28911}" destId="{81F842CC-2900-8040-86D3-AB9CEA47389C}" srcOrd="3" destOrd="0" presId="urn:microsoft.com/office/officeart/2005/8/layout/StepDownProcess"/>
    <dgm:cxn modelId="{15B3C67A-F4B8-4ED9-B96F-4B7BEAF3985E}" type="presParOf" srcId="{B01E2B3B-A887-8B44-94C5-D44209B28911}" destId="{110289CA-35A7-864D-82CF-B876F60EBCA4}" srcOrd="4" destOrd="0" presId="urn:microsoft.com/office/officeart/2005/8/layout/StepDownProcess"/>
    <dgm:cxn modelId="{A7B0D02C-2D12-462B-931C-6A4A08B89FCE}" type="presParOf" srcId="{110289CA-35A7-864D-82CF-B876F60EBCA4}" destId="{4DAE1E82-F60F-894E-A6B5-5D000AB341FD}" srcOrd="0" destOrd="0" presId="urn:microsoft.com/office/officeart/2005/8/layout/StepDownProcess"/>
    <dgm:cxn modelId="{D3AE30E4-DD18-4EF5-925D-C8934C288C77}" type="presParOf" srcId="{110289CA-35A7-864D-82CF-B876F60EBCA4}" destId="{8251B607-76CB-CF4C-9633-4D9F628BDA98}" srcOrd="1" destOrd="0" presId="urn:microsoft.com/office/officeart/2005/8/layout/StepDownProcess"/>
    <dgm:cxn modelId="{2DF04922-1043-467D-98C6-22FBF5AFED78}" type="presParOf" srcId="{110289CA-35A7-864D-82CF-B876F60EBCA4}" destId="{9A8BDE53-CBEE-E340-BBFF-6831E3F20987}" srcOrd="2" destOrd="0" presId="urn:microsoft.com/office/officeart/2005/8/layout/StepDownProcess"/>
    <dgm:cxn modelId="{9DA654C9-D285-4F1B-BC74-49DA4772B365}" type="presParOf" srcId="{B01E2B3B-A887-8B44-94C5-D44209B28911}" destId="{E932534C-695B-994F-A3FB-72B1D4F08ADF}" srcOrd="5" destOrd="0" presId="urn:microsoft.com/office/officeart/2005/8/layout/StepDownProcess"/>
    <dgm:cxn modelId="{90D5B789-DD53-42AA-B7A1-40E241CFDB97}" type="presParOf" srcId="{B01E2B3B-A887-8B44-94C5-D44209B28911}" destId="{7C9C6BFE-15AC-224C-831E-B39D10587A78}" srcOrd="6" destOrd="0" presId="urn:microsoft.com/office/officeart/2005/8/layout/StepDownProcess"/>
    <dgm:cxn modelId="{778AED9A-5E05-4F74-8B34-72FB2E525D71}" type="presParOf" srcId="{7C9C6BFE-15AC-224C-831E-B39D10587A78}" destId="{7658F109-B27D-4343-8F90-483F6358623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7316BE-347A-F747-A13A-27CEB9BB5A28}" type="doc">
      <dgm:prSet loTypeId="urn:microsoft.com/office/officeart/2005/8/layout/vList3" loCatId="" qsTypeId="urn:microsoft.com/office/officeart/2005/8/quickstyle/simple1" qsCatId="simple" csTypeId="urn:microsoft.com/office/officeart/2005/8/colors/accent1_2" csCatId="accent1" phldr="1"/>
      <dgm:spPr/>
    </dgm:pt>
    <dgm:pt modelId="{37706973-9EF5-AB4D-A1CA-1E270BF5DE7E}">
      <dgm:prSet phldrT="[Text]" custT="1"/>
      <dgm:spPr/>
      <dgm:t>
        <a:bodyPr/>
        <a:lstStyle/>
        <a:p>
          <a:r>
            <a:rPr lang="en-US" sz="2400" dirty="0" smtClean="0"/>
            <a:t>Does it apply in my area? </a:t>
          </a:r>
          <a:endParaRPr lang="en-US" sz="2400" dirty="0"/>
        </a:p>
      </dgm:t>
    </dgm:pt>
    <dgm:pt modelId="{DA7778F6-2653-9B43-ADB2-D253F84329D4}" type="parTrans" cxnId="{A3D24D3F-4890-4E4F-8F97-D72A4AC7D1A4}">
      <dgm:prSet/>
      <dgm:spPr/>
      <dgm:t>
        <a:bodyPr/>
        <a:lstStyle/>
        <a:p>
          <a:endParaRPr lang="en-US"/>
        </a:p>
      </dgm:t>
    </dgm:pt>
    <dgm:pt modelId="{BEE99CA4-3594-3341-8092-75C2FF1BDDB2}" type="sibTrans" cxnId="{A3D24D3F-4890-4E4F-8F97-D72A4AC7D1A4}">
      <dgm:prSet/>
      <dgm:spPr/>
      <dgm:t>
        <a:bodyPr/>
        <a:lstStyle/>
        <a:p>
          <a:endParaRPr lang="en-US"/>
        </a:p>
      </dgm:t>
    </dgm:pt>
    <dgm:pt modelId="{8BF320B7-198C-6C45-B217-6A075FF44D75}">
      <dgm:prSet phldrT="[Text]" custT="1"/>
      <dgm:spPr/>
      <dgm:t>
        <a:bodyPr/>
        <a:lstStyle/>
        <a:p>
          <a:r>
            <a:rPr lang="en-US" sz="2400" dirty="0" smtClean="0"/>
            <a:t>Is it up to date? </a:t>
          </a:r>
          <a:endParaRPr lang="en-US" sz="2400" dirty="0"/>
        </a:p>
      </dgm:t>
    </dgm:pt>
    <dgm:pt modelId="{0C432E5C-ED70-D44E-AA07-92FEAD1087E6}" type="parTrans" cxnId="{C0CC18FD-0420-1145-B36F-505353202A7A}">
      <dgm:prSet/>
      <dgm:spPr/>
      <dgm:t>
        <a:bodyPr/>
        <a:lstStyle/>
        <a:p>
          <a:endParaRPr lang="en-US"/>
        </a:p>
      </dgm:t>
    </dgm:pt>
    <dgm:pt modelId="{9716CD39-927A-F748-955D-D41CD8E53539}" type="sibTrans" cxnId="{C0CC18FD-0420-1145-B36F-505353202A7A}">
      <dgm:prSet/>
      <dgm:spPr/>
      <dgm:t>
        <a:bodyPr/>
        <a:lstStyle/>
        <a:p>
          <a:endParaRPr lang="en-US"/>
        </a:p>
      </dgm:t>
    </dgm:pt>
    <dgm:pt modelId="{B538CA3C-38BF-7F48-A760-3CD66C3D3317}">
      <dgm:prSet phldrT="[Text]" custT="1"/>
      <dgm:spPr/>
      <dgm:t>
        <a:bodyPr/>
        <a:lstStyle/>
        <a:p>
          <a:r>
            <a:rPr lang="en-US" sz="2400" dirty="0" smtClean="0"/>
            <a:t>Is it from a trustworthy source?</a:t>
          </a:r>
        </a:p>
      </dgm:t>
    </dgm:pt>
    <dgm:pt modelId="{FEF58E7B-D7BD-E84F-B908-9572DBB4BE0A}" type="parTrans" cxnId="{D76ED95B-0F08-DB45-B2A9-A32509AFABB3}">
      <dgm:prSet/>
      <dgm:spPr/>
      <dgm:t>
        <a:bodyPr/>
        <a:lstStyle/>
        <a:p>
          <a:endParaRPr lang="en-US"/>
        </a:p>
      </dgm:t>
    </dgm:pt>
    <dgm:pt modelId="{B285881D-6133-B74A-9EF9-44F2B67F6350}" type="sibTrans" cxnId="{D76ED95B-0F08-DB45-B2A9-A32509AFABB3}">
      <dgm:prSet/>
      <dgm:spPr/>
      <dgm:t>
        <a:bodyPr/>
        <a:lstStyle/>
        <a:p>
          <a:endParaRPr lang="en-US"/>
        </a:p>
      </dgm:t>
    </dgm:pt>
    <dgm:pt modelId="{C9CF0201-1AC2-4672-9EFB-F54E55E3F22B}">
      <dgm:prSet phldrT="[Text]" custT="1"/>
      <dgm:spPr/>
      <dgm:t>
        <a:bodyPr/>
        <a:lstStyle/>
        <a:p>
          <a:r>
            <a:rPr lang="en-US" sz="2400" dirty="0" smtClean="0"/>
            <a:t>Does website follow best practices?</a:t>
          </a:r>
        </a:p>
      </dgm:t>
    </dgm:pt>
    <dgm:pt modelId="{6D907801-A8AC-4EDF-8527-902E216BCB94}" type="parTrans" cxnId="{CE10E62E-3C73-49F5-85BE-6C4BC7FCD920}">
      <dgm:prSet/>
      <dgm:spPr/>
      <dgm:t>
        <a:bodyPr/>
        <a:lstStyle/>
        <a:p>
          <a:endParaRPr lang="en-CA"/>
        </a:p>
      </dgm:t>
    </dgm:pt>
    <dgm:pt modelId="{9A2D4F70-841A-40CE-AFBA-CBC1C499043B}" type="sibTrans" cxnId="{CE10E62E-3C73-49F5-85BE-6C4BC7FCD920}">
      <dgm:prSet/>
      <dgm:spPr/>
      <dgm:t>
        <a:bodyPr/>
        <a:lstStyle/>
        <a:p>
          <a:endParaRPr lang="en-CA"/>
        </a:p>
      </dgm:t>
    </dgm:pt>
    <dgm:pt modelId="{384BE714-A6B7-D742-AA8A-B51669659820}" type="pres">
      <dgm:prSet presAssocID="{B07316BE-347A-F747-A13A-27CEB9BB5A28}" presName="linearFlow" presStyleCnt="0">
        <dgm:presLayoutVars>
          <dgm:dir/>
          <dgm:resizeHandles val="exact"/>
        </dgm:presLayoutVars>
      </dgm:prSet>
      <dgm:spPr/>
    </dgm:pt>
    <dgm:pt modelId="{D06133BC-3F3A-064B-AE83-9429869D402F}" type="pres">
      <dgm:prSet presAssocID="{37706973-9EF5-AB4D-A1CA-1E270BF5DE7E}" presName="composite" presStyleCnt="0"/>
      <dgm:spPr/>
    </dgm:pt>
    <dgm:pt modelId="{40529627-6E2B-A547-8679-3B4793AB27B2}" type="pres">
      <dgm:prSet presAssocID="{37706973-9EF5-AB4D-A1CA-1E270BF5DE7E}" presName="imgShp" presStyleLbl="fgImgPlace1" presStyleIdx="0" presStyleCnt="4" custScaleX="50272" custScaleY="45472" custLinFactNeighborX="-5477" custLinFactNeighborY="-153"/>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831F832F-4EEF-8A4B-9923-FBA9EEA05D01}" type="pres">
      <dgm:prSet presAssocID="{37706973-9EF5-AB4D-A1CA-1E270BF5DE7E}" presName="txShp" presStyleLbl="node1" presStyleIdx="0" presStyleCnt="4" custScaleX="80898" custScaleY="49950" custLinFactNeighborX="4892" custLinFactNeighborY="1061">
        <dgm:presLayoutVars>
          <dgm:bulletEnabled val="1"/>
        </dgm:presLayoutVars>
      </dgm:prSet>
      <dgm:spPr/>
      <dgm:t>
        <a:bodyPr/>
        <a:lstStyle/>
        <a:p>
          <a:endParaRPr lang="en-US"/>
        </a:p>
      </dgm:t>
    </dgm:pt>
    <dgm:pt modelId="{57122284-2526-244E-9FE7-AEF21CDD0E7F}" type="pres">
      <dgm:prSet presAssocID="{BEE99CA4-3594-3341-8092-75C2FF1BDDB2}" presName="spacing" presStyleCnt="0"/>
      <dgm:spPr/>
    </dgm:pt>
    <dgm:pt modelId="{DDA666F1-3C1E-C143-9223-F635F25C3FB9}" type="pres">
      <dgm:prSet presAssocID="{8BF320B7-198C-6C45-B217-6A075FF44D75}" presName="composite" presStyleCnt="0"/>
      <dgm:spPr/>
    </dgm:pt>
    <dgm:pt modelId="{28999A95-9CE6-E543-A46F-CF653C065A2F}" type="pres">
      <dgm:prSet presAssocID="{8BF320B7-198C-6C45-B217-6A075FF44D75}" presName="imgShp" presStyleLbl="fgImgPlace1" presStyleIdx="1" presStyleCnt="4" custScaleX="52137" custScaleY="49257" custLinFactNeighborX="-2126" custLinFactNeighborY="21"/>
      <dgm:spPr>
        <a:blipFill rotWithShape="1">
          <a:blip xmlns:r="http://schemas.openxmlformats.org/officeDocument/2006/relationships" r:embed="rId2"/>
          <a:stretch>
            <a:fillRect/>
          </a:stretch>
        </a:blipFill>
      </dgm:spPr>
    </dgm:pt>
    <dgm:pt modelId="{750986CD-6C34-C740-B16E-CD85E71151E2}" type="pres">
      <dgm:prSet presAssocID="{8BF320B7-198C-6C45-B217-6A075FF44D75}" presName="txShp" presStyleLbl="node1" presStyleIdx="1" presStyleCnt="4" custScaleX="83789" custScaleY="50845" custLinFactNeighborX="4281" custLinFactNeighborY="4119">
        <dgm:presLayoutVars>
          <dgm:bulletEnabled val="1"/>
        </dgm:presLayoutVars>
      </dgm:prSet>
      <dgm:spPr/>
      <dgm:t>
        <a:bodyPr/>
        <a:lstStyle/>
        <a:p>
          <a:endParaRPr lang="en-US"/>
        </a:p>
      </dgm:t>
    </dgm:pt>
    <dgm:pt modelId="{143ED6A1-52A5-614D-BF7A-2F40A51132D3}" type="pres">
      <dgm:prSet presAssocID="{9716CD39-927A-F748-955D-D41CD8E53539}" presName="spacing" presStyleCnt="0"/>
      <dgm:spPr/>
    </dgm:pt>
    <dgm:pt modelId="{83B83241-FE54-F04C-8F3A-5E9B29F1718A}" type="pres">
      <dgm:prSet presAssocID="{B538CA3C-38BF-7F48-A760-3CD66C3D3317}" presName="composite" presStyleCnt="0"/>
      <dgm:spPr/>
    </dgm:pt>
    <dgm:pt modelId="{DFAB5F64-C5DF-1E4B-9013-6CD06E75D56F}" type="pres">
      <dgm:prSet presAssocID="{B538CA3C-38BF-7F48-A760-3CD66C3D3317}" presName="imgShp" presStyleLbl="fgImgPlace1" presStyleIdx="2" presStyleCnt="4" custScaleX="50542" custScaleY="49376"/>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t>
        <a:bodyPr/>
        <a:lstStyle/>
        <a:p>
          <a:endParaRPr lang="en-CA"/>
        </a:p>
      </dgm:t>
    </dgm:pt>
    <dgm:pt modelId="{9F5415FD-C9DB-F84C-A9DE-DCD57735803C}" type="pres">
      <dgm:prSet presAssocID="{B538CA3C-38BF-7F48-A760-3CD66C3D3317}" presName="txShp" presStyleLbl="node1" presStyleIdx="2" presStyleCnt="4" custScaleX="84027" custScaleY="48185" custLinFactNeighborX="4892" custLinFactNeighborY="6248">
        <dgm:presLayoutVars>
          <dgm:bulletEnabled val="1"/>
        </dgm:presLayoutVars>
      </dgm:prSet>
      <dgm:spPr/>
      <dgm:t>
        <a:bodyPr/>
        <a:lstStyle/>
        <a:p>
          <a:endParaRPr lang="en-US"/>
        </a:p>
      </dgm:t>
    </dgm:pt>
    <dgm:pt modelId="{3BA5CD57-8FAD-4BA1-AF40-55DB12A83986}" type="pres">
      <dgm:prSet presAssocID="{B285881D-6133-B74A-9EF9-44F2B67F6350}" presName="spacing" presStyleCnt="0"/>
      <dgm:spPr/>
    </dgm:pt>
    <dgm:pt modelId="{409ED741-0762-4D60-B3C9-19B54FE860B6}" type="pres">
      <dgm:prSet presAssocID="{C9CF0201-1AC2-4672-9EFB-F54E55E3F22B}" presName="composite" presStyleCnt="0"/>
      <dgm:spPr/>
    </dgm:pt>
    <dgm:pt modelId="{44EC01E2-EF3F-4079-BDF7-9C2F7573B1A9}" type="pres">
      <dgm:prSet presAssocID="{C9CF0201-1AC2-4672-9EFB-F54E55E3F22B}" presName="imgShp" presStyleLbl="fgImgPlace1" presStyleIdx="3" presStyleCnt="4" custScaleX="51110" custScaleY="50493" custLinFactNeighborX="-582" custLinFactNeighborY="-2345"/>
      <dgm:spPr>
        <a:blipFill rotWithShape="1">
          <a:blip xmlns:r="http://schemas.openxmlformats.org/officeDocument/2006/relationships" r:embed="rId3"/>
          <a:stretch>
            <a:fillRect/>
          </a:stretch>
        </a:blipFill>
      </dgm:spPr>
    </dgm:pt>
    <dgm:pt modelId="{719A454A-6065-44B2-A1DA-8680235B4B88}" type="pres">
      <dgm:prSet presAssocID="{C9CF0201-1AC2-4672-9EFB-F54E55E3F22B}" presName="txShp" presStyleLbl="node1" presStyleIdx="3" presStyleCnt="4" custScaleX="85046" custScaleY="47185" custLinFactNeighborX="6300" custLinFactNeighborY="2320">
        <dgm:presLayoutVars>
          <dgm:bulletEnabled val="1"/>
        </dgm:presLayoutVars>
      </dgm:prSet>
      <dgm:spPr/>
      <dgm:t>
        <a:bodyPr/>
        <a:lstStyle/>
        <a:p>
          <a:endParaRPr lang="en-CA"/>
        </a:p>
      </dgm:t>
    </dgm:pt>
  </dgm:ptLst>
  <dgm:cxnLst>
    <dgm:cxn modelId="{C0CC18FD-0420-1145-B36F-505353202A7A}" srcId="{B07316BE-347A-F747-A13A-27CEB9BB5A28}" destId="{8BF320B7-198C-6C45-B217-6A075FF44D75}" srcOrd="1" destOrd="0" parTransId="{0C432E5C-ED70-D44E-AA07-92FEAD1087E6}" sibTransId="{9716CD39-927A-F748-955D-D41CD8E53539}"/>
    <dgm:cxn modelId="{A3D24D3F-4890-4E4F-8F97-D72A4AC7D1A4}" srcId="{B07316BE-347A-F747-A13A-27CEB9BB5A28}" destId="{37706973-9EF5-AB4D-A1CA-1E270BF5DE7E}" srcOrd="0" destOrd="0" parTransId="{DA7778F6-2653-9B43-ADB2-D253F84329D4}" sibTransId="{BEE99CA4-3594-3341-8092-75C2FF1BDDB2}"/>
    <dgm:cxn modelId="{5544F485-3EEC-4C6C-9D88-E318987EC452}" type="presOf" srcId="{B538CA3C-38BF-7F48-A760-3CD66C3D3317}" destId="{9F5415FD-C9DB-F84C-A9DE-DCD57735803C}" srcOrd="0" destOrd="0" presId="urn:microsoft.com/office/officeart/2005/8/layout/vList3"/>
    <dgm:cxn modelId="{D76ED95B-0F08-DB45-B2A9-A32509AFABB3}" srcId="{B07316BE-347A-F747-A13A-27CEB9BB5A28}" destId="{B538CA3C-38BF-7F48-A760-3CD66C3D3317}" srcOrd="2" destOrd="0" parTransId="{FEF58E7B-D7BD-E84F-B908-9572DBB4BE0A}" sibTransId="{B285881D-6133-B74A-9EF9-44F2B67F6350}"/>
    <dgm:cxn modelId="{A9793A32-F284-4034-8A99-C0A74DA6FACA}" type="presOf" srcId="{B07316BE-347A-F747-A13A-27CEB9BB5A28}" destId="{384BE714-A6B7-D742-AA8A-B51669659820}" srcOrd="0" destOrd="0" presId="urn:microsoft.com/office/officeart/2005/8/layout/vList3"/>
    <dgm:cxn modelId="{CD7391EE-11F8-4658-A6D9-18097FF928DC}" type="presOf" srcId="{8BF320B7-198C-6C45-B217-6A075FF44D75}" destId="{750986CD-6C34-C740-B16E-CD85E71151E2}" srcOrd="0" destOrd="0" presId="urn:microsoft.com/office/officeart/2005/8/layout/vList3"/>
    <dgm:cxn modelId="{CE10E62E-3C73-49F5-85BE-6C4BC7FCD920}" srcId="{B07316BE-347A-F747-A13A-27CEB9BB5A28}" destId="{C9CF0201-1AC2-4672-9EFB-F54E55E3F22B}" srcOrd="3" destOrd="0" parTransId="{6D907801-A8AC-4EDF-8527-902E216BCB94}" sibTransId="{9A2D4F70-841A-40CE-AFBA-CBC1C499043B}"/>
    <dgm:cxn modelId="{499CB65C-8D5C-49F4-A38F-3AD80ACB86CD}" type="presOf" srcId="{C9CF0201-1AC2-4672-9EFB-F54E55E3F22B}" destId="{719A454A-6065-44B2-A1DA-8680235B4B88}" srcOrd="0" destOrd="0" presId="urn:microsoft.com/office/officeart/2005/8/layout/vList3"/>
    <dgm:cxn modelId="{0FBD31B7-DAEA-4EF1-B606-A3A176C5BDC1}" type="presOf" srcId="{37706973-9EF5-AB4D-A1CA-1E270BF5DE7E}" destId="{831F832F-4EEF-8A4B-9923-FBA9EEA05D01}" srcOrd="0" destOrd="0" presId="urn:microsoft.com/office/officeart/2005/8/layout/vList3"/>
    <dgm:cxn modelId="{6C2E3F32-193F-4BD7-AA54-F3536E6B70BB}" type="presParOf" srcId="{384BE714-A6B7-D742-AA8A-B51669659820}" destId="{D06133BC-3F3A-064B-AE83-9429869D402F}" srcOrd="0" destOrd="0" presId="urn:microsoft.com/office/officeart/2005/8/layout/vList3"/>
    <dgm:cxn modelId="{4E0CDEA6-9FE9-4268-A041-0CB99AFC77F6}" type="presParOf" srcId="{D06133BC-3F3A-064B-AE83-9429869D402F}" destId="{40529627-6E2B-A547-8679-3B4793AB27B2}" srcOrd="0" destOrd="0" presId="urn:microsoft.com/office/officeart/2005/8/layout/vList3"/>
    <dgm:cxn modelId="{67D3E1F0-A9AA-484B-9F1A-F617D16F14EF}" type="presParOf" srcId="{D06133BC-3F3A-064B-AE83-9429869D402F}" destId="{831F832F-4EEF-8A4B-9923-FBA9EEA05D01}" srcOrd="1" destOrd="0" presId="urn:microsoft.com/office/officeart/2005/8/layout/vList3"/>
    <dgm:cxn modelId="{1DC9F37F-5A49-471B-AD83-B3EDBF1A3561}" type="presParOf" srcId="{384BE714-A6B7-D742-AA8A-B51669659820}" destId="{57122284-2526-244E-9FE7-AEF21CDD0E7F}" srcOrd="1" destOrd="0" presId="urn:microsoft.com/office/officeart/2005/8/layout/vList3"/>
    <dgm:cxn modelId="{E4D2D372-9B68-44ED-81F1-EF47C8C6C506}" type="presParOf" srcId="{384BE714-A6B7-D742-AA8A-B51669659820}" destId="{DDA666F1-3C1E-C143-9223-F635F25C3FB9}" srcOrd="2" destOrd="0" presId="urn:microsoft.com/office/officeart/2005/8/layout/vList3"/>
    <dgm:cxn modelId="{549112E7-AFC1-4DF1-8D25-9EACA67E6581}" type="presParOf" srcId="{DDA666F1-3C1E-C143-9223-F635F25C3FB9}" destId="{28999A95-9CE6-E543-A46F-CF653C065A2F}" srcOrd="0" destOrd="0" presId="urn:microsoft.com/office/officeart/2005/8/layout/vList3"/>
    <dgm:cxn modelId="{A6D89734-8738-4B46-8869-171374838B7E}" type="presParOf" srcId="{DDA666F1-3C1E-C143-9223-F635F25C3FB9}" destId="{750986CD-6C34-C740-B16E-CD85E71151E2}" srcOrd="1" destOrd="0" presId="urn:microsoft.com/office/officeart/2005/8/layout/vList3"/>
    <dgm:cxn modelId="{E0657DB2-CBC3-4990-9D9F-561EF34F3288}" type="presParOf" srcId="{384BE714-A6B7-D742-AA8A-B51669659820}" destId="{143ED6A1-52A5-614D-BF7A-2F40A51132D3}" srcOrd="3" destOrd="0" presId="urn:microsoft.com/office/officeart/2005/8/layout/vList3"/>
    <dgm:cxn modelId="{9477BBC7-9189-4746-A57C-E19DD4E94B0A}" type="presParOf" srcId="{384BE714-A6B7-D742-AA8A-B51669659820}" destId="{83B83241-FE54-F04C-8F3A-5E9B29F1718A}" srcOrd="4" destOrd="0" presId="urn:microsoft.com/office/officeart/2005/8/layout/vList3"/>
    <dgm:cxn modelId="{E3C661F5-BD04-4404-BFFE-4537FCADB5A7}" type="presParOf" srcId="{83B83241-FE54-F04C-8F3A-5E9B29F1718A}" destId="{DFAB5F64-C5DF-1E4B-9013-6CD06E75D56F}" srcOrd="0" destOrd="0" presId="urn:microsoft.com/office/officeart/2005/8/layout/vList3"/>
    <dgm:cxn modelId="{9CC7AB0C-E5DA-4867-B2E5-ADC8C8044E51}" type="presParOf" srcId="{83B83241-FE54-F04C-8F3A-5E9B29F1718A}" destId="{9F5415FD-C9DB-F84C-A9DE-DCD57735803C}" srcOrd="1" destOrd="0" presId="urn:microsoft.com/office/officeart/2005/8/layout/vList3"/>
    <dgm:cxn modelId="{4A7536AD-76E4-4590-9F80-FBCDFCF46C2F}" type="presParOf" srcId="{384BE714-A6B7-D742-AA8A-B51669659820}" destId="{3BA5CD57-8FAD-4BA1-AF40-55DB12A83986}" srcOrd="5" destOrd="0" presId="urn:microsoft.com/office/officeart/2005/8/layout/vList3"/>
    <dgm:cxn modelId="{C5959291-6546-41C7-884D-86A44391107D}" type="presParOf" srcId="{384BE714-A6B7-D742-AA8A-B51669659820}" destId="{409ED741-0762-4D60-B3C9-19B54FE860B6}" srcOrd="6" destOrd="0" presId="urn:microsoft.com/office/officeart/2005/8/layout/vList3"/>
    <dgm:cxn modelId="{AECC5FD8-BF44-4ECC-BDCD-24DC8D2A7B8A}" type="presParOf" srcId="{409ED741-0762-4D60-B3C9-19B54FE860B6}" destId="{44EC01E2-EF3F-4079-BDF7-9C2F7573B1A9}" srcOrd="0" destOrd="0" presId="urn:microsoft.com/office/officeart/2005/8/layout/vList3"/>
    <dgm:cxn modelId="{70C3FEE2-8B78-4820-915D-0B3879CDFF67}" type="presParOf" srcId="{409ED741-0762-4D60-B3C9-19B54FE860B6}" destId="{719A454A-6065-44B2-A1DA-8680235B4B8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FF0DB-7508-3047-AA32-5BA4121451D2}">
      <dsp:nvSpPr>
        <dsp:cNvPr id="0" name=""/>
        <dsp:cNvSpPr/>
      </dsp:nvSpPr>
      <dsp:spPr>
        <a:xfrm rot="5400000">
          <a:off x="1065090" y="1445599"/>
          <a:ext cx="955089" cy="108733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1791C6-73F4-7D4B-B446-A86177878935}">
      <dsp:nvSpPr>
        <dsp:cNvPr id="0" name=""/>
        <dsp:cNvSpPr/>
      </dsp:nvSpPr>
      <dsp:spPr>
        <a:xfrm>
          <a:off x="0" y="0"/>
          <a:ext cx="1950481" cy="1490453"/>
        </a:xfrm>
        <a:prstGeom prst="roundRect">
          <a:avLst>
            <a:gd name="adj" fmla="val 1667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1. Legal topics and sub-topics  </a:t>
          </a:r>
          <a:endParaRPr lang="en-US" sz="2000" b="1" kern="1200" dirty="0">
            <a:solidFill>
              <a:schemeClr val="bg1"/>
            </a:solidFill>
          </a:endParaRPr>
        </a:p>
      </dsp:txBody>
      <dsp:txXfrm>
        <a:off x="72771" y="72771"/>
        <a:ext cx="1804939" cy="1344911"/>
      </dsp:txXfrm>
    </dsp:sp>
    <dsp:sp modelId="{F7B52F98-C29A-6041-AC9C-EE4104A92D8D}">
      <dsp:nvSpPr>
        <dsp:cNvPr id="0" name=""/>
        <dsp:cNvSpPr/>
      </dsp:nvSpPr>
      <dsp:spPr>
        <a:xfrm>
          <a:off x="2920837" y="318823"/>
          <a:ext cx="1169366" cy="909609"/>
        </a:xfrm>
        <a:prstGeom prst="rect">
          <a:avLst/>
        </a:prstGeom>
        <a:noFill/>
        <a:ln>
          <a:noFill/>
        </a:ln>
        <a:effectLst/>
      </dsp:spPr>
      <dsp:style>
        <a:lnRef idx="0">
          <a:scrgbClr r="0" g="0" b="0"/>
        </a:lnRef>
        <a:fillRef idx="0">
          <a:scrgbClr r="0" g="0" b="0"/>
        </a:fillRef>
        <a:effectRef idx="0">
          <a:scrgbClr r="0" g="0" b="0"/>
        </a:effectRef>
        <a:fontRef idx="minor"/>
      </dsp:style>
    </dsp:sp>
    <dsp:sp modelId="{E24960D8-80C9-D84F-A4B7-BFB06FF4C59F}">
      <dsp:nvSpPr>
        <dsp:cNvPr id="0" name=""/>
        <dsp:cNvSpPr/>
      </dsp:nvSpPr>
      <dsp:spPr>
        <a:xfrm rot="5400000">
          <a:off x="3214476" y="2750278"/>
          <a:ext cx="955089" cy="108733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D1802A-93C0-C542-B1DC-19E1D43D307C}">
      <dsp:nvSpPr>
        <dsp:cNvPr id="0" name=""/>
        <dsp:cNvSpPr/>
      </dsp:nvSpPr>
      <dsp:spPr>
        <a:xfrm>
          <a:off x="2165879" y="1303174"/>
          <a:ext cx="1805488" cy="1593046"/>
        </a:xfrm>
        <a:prstGeom prst="roundRect">
          <a:avLst>
            <a:gd name="adj" fmla="val 1667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2. Method to detect legal issues </a:t>
          </a:r>
          <a:endParaRPr lang="en-US" sz="2000" b="1" kern="1200" dirty="0">
            <a:solidFill>
              <a:schemeClr val="bg1"/>
            </a:solidFill>
          </a:endParaRPr>
        </a:p>
      </dsp:txBody>
      <dsp:txXfrm>
        <a:off x="2243659" y="1380954"/>
        <a:ext cx="1649928" cy="1437486"/>
      </dsp:txXfrm>
    </dsp:sp>
    <dsp:sp modelId="{B2E20E92-DFA8-A14B-8B4E-8F8EAFD770CB}">
      <dsp:nvSpPr>
        <dsp:cNvPr id="0" name=""/>
        <dsp:cNvSpPr/>
      </dsp:nvSpPr>
      <dsp:spPr>
        <a:xfrm>
          <a:off x="4263627" y="1816850"/>
          <a:ext cx="1169366" cy="909609"/>
        </a:xfrm>
        <a:prstGeom prst="rect">
          <a:avLst/>
        </a:prstGeom>
        <a:noFill/>
        <a:ln>
          <a:noFill/>
        </a:ln>
        <a:effectLst/>
      </dsp:spPr>
      <dsp:style>
        <a:lnRef idx="0">
          <a:scrgbClr r="0" g="0" b="0"/>
        </a:lnRef>
        <a:fillRef idx="0">
          <a:scrgbClr r="0" g="0" b="0"/>
        </a:fillRef>
        <a:effectRef idx="0">
          <a:scrgbClr r="0" g="0" b="0"/>
        </a:effectRef>
        <a:fontRef idx="minor"/>
      </dsp:style>
    </dsp:sp>
    <dsp:sp modelId="{4DAE1E82-F60F-894E-A6B5-5D000AB341FD}">
      <dsp:nvSpPr>
        <dsp:cNvPr id="0" name=""/>
        <dsp:cNvSpPr/>
      </dsp:nvSpPr>
      <dsp:spPr>
        <a:xfrm rot="5400000">
          <a:off x="5173128" y="4089274"/>
          <a:ext cx="955089" cy="108733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51B607-76CB-CF4C-9633-4D9F628BDA98}">
      <dsp:nvSpPr>
        <dsp:cNvPr id="0" name=""/>
        <dsp:cNvSpPr/>
      </dsp:nvSpPr>
      <dsp:spPr>
        <a:xfrm>
          <a:off x="4312460" y="2773010"/>
          <a:ext cx="1900092" cy="1356225"/>
        </a:xfrm>
        <a:prstGeom prst="roundRect">
          <a:avLst>
            <a:gd name="adj" fmla="val 1667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3. Sources of legal information</a:t>
          </a:r>
          <a:endParaRPr lang="en-US" sz="2000" b="1" kern="1200" dirty="0">
            <a:solidFill>
              <a:schemeClr val="bg1"/>
            </a:solidFill>
          </a:endParaRPr>
        </a:p>
      </dsp:txBody>
      <dsp:txXfrm>
        <a:off x="4378677" y="2839227"/>
        <a:ext cx="1767658" cy="1223791"/>
      </dsp:txXfrm>
    </dsp:sp>
    <dsp:sp modelId="{9A8BDE53-CBEE-E340-BBFF-6831E3F20987}">
      <dsp:nvSpPr>
        <dsp:cNvPr id="0" name=""/>
        <dsp:cNvSpPr/>
      </dsp:nvSpPr>
      <dsp:spPr>
        <a:xfrm>
          <a:off x="5726214" y="3196467"/>
          <a:ext cx="1169366" cy="909609"/>
        </a:xfrm>
        <a:prstGeom prst="rect">
          <a:avLst/>
        </a:prstGeom>
        <a:noFill/>
        <a:ln>
          <a:noFill/>
        </a:ln>
        <a:effectLst/>
      </dsp:spPr>
      <dsp:style>
        <a:lnRef idx="0">
          <a:scrgbClr r="0" g="0" b="0"/>
        </a:lnRef>
        <a:fillRef idx="0">
          <a:scrgbClr r="0" g="0" b="0"/>
        </a:fillRef>
        <a:effectRef idx="0">
          <a:scrgbClr r="0" g="0" b="0"/>
        </a:effectRef>
        <a:fontRef idx="minor"/>
      </dsp:style>
    </dsp:sp>
    <dsp:sp modelId="{7658F109-B27D-4343-8F90-483F63586230}">
      <dsp:nvSpPr>
        <dsp:cNvPr id="0" name=""/>
        <dsp:cNvSpPr/>
      </dsp:nvSpPr>
      <dsp:spPr>
        <a:xfrm>
          <a:off x="6300929" y="4170453"/>
          <a:ext cx="1789732" cy="1505421"/>
        </a:xfrm>
        <a:prstGeom prst="roundRect">
          <a:avLst>
            <a:gd name="adj" fmla="val 1667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4. Checklist for reliability of information </a:t>
          </a:r>
          <a:endParaRPr lang="en-US" sz="2000" b="1" kern="1200" dirty="0">
            <a:solidFill>
              <a:schemeClr val="bg1"/>
            </a:solidFill>
          </a:endParaRPr>
        </a:p>
      </dsp:txBody>
      <dsp:txXfrm>
        <a:off x="6374431" y="4243955"/>
        <a:ext cx="1642728" cy="135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F832F-4EEF-8A4B-9923-FBA9EEA05D01}">
      <dsp:nvSpPr>
        <dsp:cNvPr id="0" name=""/>
        <dsp:cNvSpPr/>
      </dsp:nvSpPr>
      <dsp:spPr>
        <a:xfrm rot="10800000">
          <a:off x="2517941" y="20359"/>
          <a:ext cx="4199967" cy="844548"/>
        </a:xfrm>
        <a:prstGeom prst="homePlate">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5591"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Does it apply in my area? </a:t>
          </a:r>
          <a:endParaRPr lang="en-US" sz="2400" kern="1200" dirty="0"/>
        </a:p>
      </dsp:txBody>
      <dsp:txXfrm rot="10800000">
        <a:off x="2729078" y="20359"/>
        <a:ext cx="3988830" cy="844548"/>
      </dsp:txXfrm>
    </dsp:sp>
    <dsp:sp modelId="{40529627-6E2B-A547-8679-3B4793AB27B2}">
      <dsp:nvSpPr>
        <dsp:cNvPr id="0" name=""/>
        <dsp:cNvSpPr/>
      </dsp:nvSpPr>
      <dsp:spPr>
        <a:xfrm>
          <a:off x="1250505" y="37689"/>
          <a:ext cx="849993" cy="7688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0986CD-6C34-C740-B16E-CD85E71151E2}">
      <dsp:nvSpPr>
        <dsp:cNvPr id="0" name=""/>
        <dsp:cNvSpPr/>
      </dsp:nvSpPr>
      <dsp:spPr>
        <a:xfrm rot="10800000">
          <a:off x="2381534" y="1421325"/>
          <a:ext cx="4350058" cy="859681"/>
        </a:xfrm>
        <a:prstGeom prst="homePlate">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5591"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Is it up to date? </a:t>
          </a:r>
          <a:endParaRPr lang="en-US" sz="2400" kern="1200" dirty="0"/>
        </a:p>
      </dsp:txBody>
      <dsp:txXfrm rot="10800000">
        <a:off x="2596454" y="1421325"/>
        <a:ext cx="4135138" cy="859681"/>
      </dsp:txXfrm>
    </dsp:sp>
    <dsp:sp modelId="{28999A95-9CE6-E543-A46F-CF653C065A2F}">
      <dsp:nvSpPr>
        <dsp:cNvPr id="0" name=""/>
        <dsp:cNvSpPr/>
      </dsp:nvSpPr>
      <dsp:spPr>
        <a:xfrm>
          <a:off x="1261757" y="1365461"/>
          <a:ext cx="881526" cy="832831"/>
        </a:xfrm>
        <a:prstGeom prst="ellipse">
          <a:avLst/>
        </a:prstGeom>
        <a:blipFill rotWithShape="1">
          <a:blip xmlns:r="http://schemas.openxmlformats.org/officeDocument/2006/relationships" r:embed="rId2"/>
          <a:stretch>
            <a:fillRect/>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5415FD-C9DB-F84C-A9DE-DCD57735803C}">
      <dsp:nvSpPr>
        <dsp:cNvPr id="0" name=""/>
        <dsp:cNvSpPr/>
      </dsp:nvSpPr>
      <dsp:spPr>
        <a:xfrm rot="10800000">
          <a:off x="2397246" y="2831785"/>
          <a:ext cx="4362414" cy="814706"/>
        </a:xfrm>
        <a:prstGeom prst="homePlate">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5591"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Is it from a trustworthy source?</a:t>
          </a:r>
        </a:p>
      </dsp:txBody>
      <dsp:txXfrm rot="10800000">
        <a:off x="2600922" y="2831785"/>
        <a:ext cx="4158738" cy="814706"/>
      </dsp:txXfrm>
    </dsp:sp>
    <dsp:sp modelId="{DFAB5F64-C5DF-1E4B-9013-6CD06E75D56F}">
      <dsp:nvSpPr>
        <dsp:cNvPr id="0" name=""/>
        <dsp:cNvSpPr/>
      </dsp:nvSpPr>
      <dsp:spPr>
        <a:xfrm>
          <a:off x="1301356" y="2716076"/>
          <a:ext cx="854558" cy="83484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9A454A-6065-44B2-A1DA-8680235B4B88}">
      <dsp:nvSpPr>
        <dsp:cNvPr id="0" name=""/>
        <dsp:cNvSpPr/>
      </dsp:nvSpPr>
      <dsp:spPr>
        <a:xfrm rot="10800000">
          <a:off x="2433068" y="4113984"/>
          <a:ext cx="4415318" cy="797798"/>
        </a:xfrm>
        <a:prstGeom prst="homePlate">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5591"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Does website follow best practices?</a:t>
          </a:r>
        </a:p>
      </dsp:txBody>
      <dsp:txXfrm rot="10800000">
        <a:off x="2632517" y="4113984"/>
        <a:ext cx="4215869" cy="797798"/>
      </dsp:txXfrm>
    </dsp:sp>
    <dsp:sp modelId="{44EC01E2-EF3F-4079-BDF7-9C2F7573B1A9}">
      <dsp:nvSpPr>
        <dsp:cNvPr id="0" name=""/>
        <dsp:cNvSpPr/>
      </dsp:nvSpPr>
      <dsp:spPr>
        <a:xfrm>
          <a:off x="1275889" y="4015984"/>
          <a:ext cx="864162" cy="853729"/>
        </a:xfrm>
        <a:prstGeom prst="ellipse">
          <a:avLst/>
        </a:prstGeom>
        <a:blipFill rotWithShape="1">
          <a:blip xmlns:r="http://schemas.openxmlformats.org/officeDocument/2006/relationships" r:embed="rId3"/>
          <a:stretch>
            <a:fillRect/>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5BB815-A35A-4EF1-91AA-FA9DFFE962B0}" type="datetimeFigureOut">
              <a:rPr lang="en-CA" smtClean="0"/>
              <a:t>13/02/2017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21FE9B-56F9-40E1-BA30-BF939F5D9186}" type="slidenum">
              <a:rPr lang="en-CA" smtClean="0"/>
              <a:t>‹#›</a:t>
            </a:fld>
            <a:endParaRPr lang="en-CA"/>
          </a:p>
        </p:txBody>
      </p:sp>
    </p:spTree>
    <p:extLst>
      <p:ext uri="{BB962C8B-B14F-4D97-AF65-F5344CB8AC3E}">
        <p14:creationId xmlns:p14="http://schemas.microsoft.com/office/powerpoint/2010/main" val="274785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Hello. I’m Michelle Cader, Community Outreach Manager iat CLEO. </a:t>
            </a:r>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D1B791-CDEF-4D04-B80F-8E89A6EC6A97}" type="slidenum">
              <a:rPr lang="en-US">
                <a:cs typeface="Arial" charset="0"/>
              </a:rPr>
              <a:pPr fontAlgn="base">
                <a:spcBef>
                  <a:spcPct val="0"/>
                </a:spcBef>
                <a:spcAft>
                  <a:spcPct val="0"/>
                </a:spcAft>
                <a:defRPr/>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2"/>
                </a:solidFill>
              </a:rPr>
              <a:t>Legal Info - general information </a:t>
            </a:r>
            <a:r>
              <a:rPr lang="en-US" dirty="0">
                <a:solidFill>
                  <a:schemeClr val="accent2"/>
                </a:solidFill>
              </a:rPr>
              <a:t>not tailored to an individual’s specific situation, </a:t>
            </a:r>
          </a:p>
          <a:p>
            <a:pPr marL="171421" indent="-171421">
              <a:buFont typeface="Arial"/>
              <a:buChar char="•"/>
            </a:pPr>
            <a:r>
              <a:rPr lang="en-US" dirty="0">
                <a:solidFill>
                  <a:schemeClr val="accent2"/>
                </a:solidFill>
              </a:rPr>
              <a:t>helps a person understand </a:t>
            </a:r>
            <a:r>
              <a:rPr lang="en-US" b="1" dirty="0">
                <a:solidFill>
                  <a:schemeClr val="accent2"/>
                </a:solidFill>
              </a:rPr>
              <a:t>when a problem is a legal problem</a:t>
            </a:r>
          </a:p>
          <a:p>
            <a:pPr marL="171421" indent="-171421">
              <a:buFont typeface="Arial"/>
              <a:buChar char="•"/>
            </a:pPr>
            <a:r>
              <a:rPr lang="en-US" b="1" dirty="0">
                <a:solidFill>
                  <a:schemeClr val="accent2"/>
                </a:solidFill>
              </a:rPr>
              <a:t>discusses options </a:t>
            </a:r>
            <a:r>
              <a:rPr lang="en-US" dirty="0">
                <a:solidFill>
                  <a:schemeClr val="accent2"/>
                </a:solidFill>
              </a:rPr>
              <a:t>and possible next steps</a:t>
            </a:r>
          </a:p>
          <a:p>
            <a:pPr marL="285703" indent="-285703">
              <a:buFont typeface="Arial"/>
              <a:buChar char="•"/>
            </a:pPr>
            <a:r>
              <a:rPr lang="en-US" dirty="0">
                <a:solidFill>
                  <a:schemeClr val="accent2"/>
                </a:solidFill>
              </a:rPr>
              <a:t>indicates </a:t>
            </a:r>
            <a:r>
              <a:rPr lang="en-US" b="1" dirty="0">
                <a:solidFill>
                  <a:schemeClr val="accent2"/>
                </a:solidFill>
              </a:rPr>
              <a:t>when a person needs to get more help </a:t>
            </a:r>
            <a:r>
              <a:rPr lang="en-US" dirty="0">
                <a:solidFill>
                  <a:schemeClr val="accent2"/>
                </a:solidFill>
              </a:rPr>
              <a:t>and advice, and how to find that help</a:t>
            </a:r>
          </a:p>
          <a:p>
            <a:r>
              <a:rPr lang="en-US" dirty="0">
                <a:solidFill>
                  <a:schemeClr val="accent2"/>
                </a:solidFill>
              </a:rPr>
              <a:t>Legal advice:</a:t>
            </a:r>
          </a:p>
          <a:p>
            <a:pPr marL="285703" indent="-285703" fontAlgn="base">
              <a:buFont typeface="Arial"/>
              <a:buChar char="•"/>
            </a:pPr>
            <a:r>
              <a:rPr lang="en-US" dirty="0">
                <a:solidFill>
                  <a:schemeClr val="accent2"/>
                </a:solidFill>
              </a:rPr>
              <a:t>applies legal rules and principles to a </a:t>
            </a:r>
            <a:r>
              <a:rPr lang="en-US" b="1" dirty="0">
                <a:solidFill>
                  <a:schemeClr val="accent2"/>
                </a:solidFill>
              </a:rPr>
              <a:t>particular situation</a:t>
            </a:r>
            <a:endParaRPr lang="en-US" dirty="0">
              <a:solidFill>
                <a:schemeClr val="accent2"/>
              </a:solidFill>
            </a:endParaRPr>
          </a:p>
          <a:p>
            <a:pPr marL="285703" indent="-285703" fontAlgn="base">
              <a:buFont typeface="Arial"/>
              <a:buChar char="•"/>
            </a:pPr>
            <a:r>
              <a:rPr lang="en-US" dirty="0">
                <a:solidFill>
                  <a:schemeClr val="accent2"/>
                </a:solidFill>
              </a:rPr>
              <a:t>must be particular b/c </a:t>
            </a:r>
            <a:r>
              <a:rPr lang="en-US" b="1" dirty="0">
                <a:solidFill>
                  <a:schemeClr val="accent2"/>
                </a:solidFill>
              </a:rPr>
              <a:t>people’s situations and circumstances are different </a:t>
            </a:r>
            <a:r>
              <a:rPr lang="en-US" dirty="0">
                <a:solidFill>
                  <a:schemeClr val="accent2"/>
                </a:solidFill>
              </a:rPr>
              <a:t>even when facing the “same” legal problem</a:t>
            </a:r>
          </a:p>
          <a:p>
            <a:pPr marL="285703" indent="-285703" fontAlgn="base">
              <a:buFont typeface="Arial"/>
              <a:buChar char="•"/>
            </a:pPr>
            <a:r>
              <a:rPr lang="en-US" dirty="0">
                <a:solidFill>
                  <a:schemeClr val="accent2"/>
                </a:solidFill>
              </a:rPr>
              <a:t>considers the options and </a:t>
            </a:r>
            <a:r>
              <a:rPr lang="en-US" b="1" dirty="0">
                <a:solidFill>
                  <a:schemeClr val="accent2"/>
                </a:solidFill>
              </a:rPr>
              <a:t>provides recommendations </a:t>
            </a:r>
            <a:r>
              <a:rPr lang="en-US" dirty="0">
                <a:solidFill>
                  <a:schemeClr val="accent2"/>
                </a:solidFill>
              </a:rPr>
              <a:t>to a person  </a:t>
            </a:r>
          </a:p>
          <a:p>
            <a:pPr marL="285703" indent="-285703" fontAlgn="base">
              <a:buFont typeface="Arial"/>
              <a:buChar char="•"/>
            </a:pPr>
            <a:r>
              <a:rPr lang="en-US" dirty="0">
                <a:solidFill>
                  <a:schemeClr val="accent2"/>
                </a:solidFill>
              </a:rPr>
              <a:t>considers </a:t>
            </a:r>
            <a:r>
              <a:rPr lang="en-US" b="1" dirty="0">
                <a:solidFill>
                  <a:schemeClr val="accent2"/>
                </a:solidFill>
              </a:rPr>
              <a:t>what that person wants to achieve</a:t>
            </a:r>
            <a:endParaRPr lang="en-US" dirty="0">
              <a:solidFill>
                <a:schemeClr val="accent2"/>
              </a:solidFill>
            </a:endParaRPr>
          </a:p>
          <a:p>
            <a:endParaRPr lang="en-US" dirty="0"/>
          </a:p>
        </p:txBody>
      </p:sp>
      <p:sp>
        <p:nvSpPr>
          <p:cNvPr id="4" name="Slide Number Placeholder 3"/>
          <p:cNvSpPr>
            <a:spLocks noGrp="1"/>
          </p:cNvSpPr>
          <p:nvPr>
            <p:ph type="sldNum" sz="quarter" idx="10"/>
          </p:nvPr>
        </p:nvSpPr>
        <p:spPr/>
        <p:txBody>
          <a:bodyPr/>
          <a:lstStyle/>
          <a:p>
            <a:fld id="{D56FA94B-DE19-304E-AEF9-0111554B1368}" type="slidenum">
              <a:rPr lang="en-US" smtClean="0"/>
              <a:t>28</a:t>
            </a:fld>
            <a:endParaRPr lang="en-US"/>
          </a:p>
        </p:txBody>
      </p:sp>
    </p:spTree>
    <p:extLst>
      <p:ext uri="{BB962C8B-B14F-4D97-AF65-F5344CB8AC3E}">
        <p14:creationId xmlns:p14="http://schemas.microsoft.com/office/powerpoint/2010/main" val="470651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FA94B-DE19-304E-AEF9-0111554B1368}" type="slidenum">
              <a:rPr lang="en-US" smtClean="0"/>
              <a:t>29</a:t>
            </a:fld>
            <a:endParaRPr lang="en-US"/>
          </a:p>
        </p:txBody>
      </p:sp>
    </p:spTree>
    <p:extLst>
      <p:ext uri="{BB962C8B-B14F-4D97-AF65-F5344CB8AC3E}">
        <p14:creationId xmlns:p14="http://schemas.microsoft.com/office/powerpoint/2010/main" val="470651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F6DC5F-2454-4517-9297-0FE68758AB15}" type="slidenum">
              <a:rPr lang="en-US">
                <a:cs typeface="Arial" charset="0"/>
              </a:rPr>
              <a:pPr fontAlgn="base">
                <a:spcBef>
                  <a:spcPct val="0"/>
                </a:spcBef>
                <a:spcAft>
                  <a:spcPct val="0"/>
                </a:spcAft>
                <a:defRPr/>
              </a:pPr>
              <a:t>80</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4565C7-9A88-4B19-A0E3-76C433C205FA}" type="slidenum">
              <a:rPr lang="en-US">
                <a:cs typeface="Arial" charset="0"/>
              </a:rPr>
              <a:pPr fontAlgn="base">
                <a:spcBef>
                  <a:spcPct val="0"/>
                </a:spcBef>
                <a:spcAft>
                  <a:spcPct val="0"/>
                </a:spcAft>
                <a:defRPr/>
              </a:pPr>
              <a:t>81</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a:noFill/>
          <a:ln/>
        </p:spPr>
        <p:txBody>
          <a:bodyPr/>
          <a:lstStyle/>
          <a:p>
            <a:r>
              <a:rPr lang="en-CA" dirty="0" smtClean="0"/>
              <a:t>Been</a:t>
            </a:r>
            <a:r>
              <a:rPr lang="en-CA" baseline="0" dirty="0" smtClean="0"/>
              <a:t> around for over 40 years</a:t>
            </a:r>
            <a:endParaRPr lang="en-CA" dirty="0" smtClean="0"/>
          </a:p>
          <a:p>
            <a:r>
              <a:rPr lang="en-CA" dirty="0" smtClean="0"/>
              <a:t>Hallmarks: of our work -- specialty clear language and design – focus on people with barriers of literacy, other – can be understood and put to use after reading first time</a:t>
            </a:r>
          </a:p>
          <a:p>
            <a:r>
              <a:rPr lang="en-CA" dirty="0" smtClean="0"/>
              <a:t>-- up to date and legally accurate</a:t>
            </a:r>
          </a:p>
          <a:p>
            <a:r>
              <a:rPr lang="en-CA" dirty="0" smtClean="0"/>
              <a:t>-- practical – reflects real-world – what people are likely to encounter (not just how we wish it were)</a:t>
            </a:r>
          </a:p>
          <a:p>
            <a:endParaRPr lang="en-CA" dirty="0" smtClean="0"/>
          </a:p>
          <a:p>
            <a:r>
              <a:rPr lang="en-CA" dirty="0" smtClean="0"/>
              <a:t>Legal clinic == about 55% of our funding from LAO; other funding from DOJ Canada, LFO, Ontario Gov’t </a:t>
            </a:r>
          </a:p>
          <a:p>
            <a:endParaRPr lang="en-CA" dirty="0" smtClean="0"/>
          </a:p>
          <a:p>
            <a:r>
              <a:rPr lang="en-CA" dirty="0" smtClean="0"/>
              <a:t>Staff includes four lawyers, three clear language editors, outreach manager, four special project managers</a:t>
            </a:r>
          </a:p>
          <a:p>
            <a:endParaRPr lang="en-CA" dirty="0" smtClean="0"/>
          </a:p>
          <a:p>
            <a:r>
              <a:rPr lang="en-CA" dirty="0" smtClean="0"/>
              <a:t>Non-profit charity – governed by 12-member Board of Directors</a:t>
            </a:r>
          </a:p>
          <a:p>
            <a:endParaRPr lang="en-CA" dirty="0" smtClean="0"/>
          </a:p>
          <a:p>
            <a:pPr eaLnBrk="1" hangingPunct="1">
              <a:spcBef>
                <a:spcPct val="0"/>
              </a:spcBef>
            </a:pPr>
            <a:endParaRPr lang="en-US" sz="1400" b="1" dirty="0"/>
          </a:p>
          <a:p>
            <a:pPr eaLnBrk="1" hangingPunct="1">
              <a:spcBef>
                <a:spcPct val="0"/>
              </a:spcBef>
            </a:pPr>
            <a:endParaRPr lang="en-US" sz="1000" dirty="0"/>
          </a:p>
          <a:p>
            <a:pPr eaLnBrk="1" hangingPunct="1">
              <a:spcBef>
                <a:spcPct val="0"/>
              </a:spcBef>
            </a:pPr>
            <a:endParaRPr lang="en-US" sz="1400" dirty="0"/>
          </a:p>
          <a:p>
            <a:pPr eaLnBrk="1" hangingPunct="1">
              <a:spcBef>
                <a:spcPct val="0"/>
              </a:spcBef>
            </a:pPr>
            <a:endParaRPr lang="en-CA" sz="1400" dirty="0"/>
          </a:p>
        </p:txBody>
      </p:sp>
      <p:sp>
        <p:nvSpPr>
          <p:cNvPr id="95236" name="Slide Number Placeholder 3"/>
          <p:cNvSpPr txBox="1">
            <a:spLocks noGrp="1"/>
          </p:cNvSpPr>
          <p:nvPr/>
        </p:nvSpPr>
        <p:spPr bwMode="auto">
          <a:xfrm>
            <a:off x="3885581" y="8684926"/>
            <a:ext cx="2970869" cy="457513"/>
          </a:xfrm>
          <a:prstGeom prst="rect">
            <a:avLst/>
          </a:prstGeom>
          <a:noFill/>
          <a:ln w="9525">
            <a:noFill/>
            <a:miter lim="800000"/>
            <a:headEnd/>
            <a:tailEnd/>
          </a:ln>
        </p:spPr>
        <p:txBody>
          <a:bodyPr lIns="90739" tIns="45368" rIns="90739" bIns="45368" anchor="b"/>
          <a:lstStyle/>
          <a:p>
            <a:pPr algn="r" defTabSz="451716"/>
            <a:fld id="{96B59265-1323-46DF-BA96-D7715A22E51F}" type="slidenum">
              <a:rPr lang="en-US" sz="1200"/>
              <a:pPr algn="r" defTabSz="451716"/>
              <a:t>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FA94B-DE19-304E-AEF9-0111554B1368}" type="slidenum">
              <a:rPr lang="en-US" smtClean="0"/>
              <a:t>5</a:t>
            </a:fld>
            <a:endParaRPr lang="en-US"/>
          </a:p>
        </p:txBody>
      </p:sp>
    </p:spTree>
    <p:extLst>
      <p:ext uri="{BB962C8B-B14F-4D97-AF65-F5344CB8AC3E}">
        <p14:creationId xmlns:p14="http://schemas.microsoft.com/office/powerpoint/2010/main" val="47065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61" indent="-228561">
              <a:buAutoNum type="arabicPeriod"/>
            </a:pPr>
            <a:endParaRPr lang="en-US" dirty="0"/>
          </a:p>
        </p:txBody>
      </p:sp>
      <p:sp>
        <p:nvSpPr>
          <p:cNvPr id="4" name="Slide Number Placeholder 3"/>
          <p:cNvSpPr>
            <a:spLocks noGrp="1"/>
          </p:cNvSpPr>
          <p:nvPr>
            <p:ph type="sldNum" sz="quarter" idx="10"/>
          </p:nvPr>
        </p:nvSpPr>
        <p:spPr/>
        <p:txBody>
          <a:bodyPr/>
          <a:lstStyle/>
          <a:p>
            <a:fld id="{D56FA94B-DE19-304E-AEF9-0111554B1368}" type="slidenum">
              <a:rPr lang="en-US" smtClean="0"/>
              <a:t>7</a:t>
            </a:fld>
            <a:endParaRPr lang="en-US"/>
          </a:p>
        </p:txBody>
      </p:sp>
    </p:spTree>
    <p:extLst>
      <p:ext uri="{BB962C8B-B14F-4D97-AF65-F5344CB8AC3E}">
        <p14:creationId xmlns:p14="http://schemas.microsoft.com/office/powerpoint/2010/main" val="2400202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FA94B-DE19-304E-AEF9-0111554B1368}" type="slidenum">
              <a:rPr lang="en-US" smtClean="0"/>
              <a:t>10</a:t>
            </a:fld>
            <a:endParaRPr lang="en-US"/>
          </a:p>
        </p:txBody>
      </p:sp>
    </p:spTree>
    <p:extLst>
      <p:ext uri="{BB962C8B-B14F-4D97-AF65-F5344CB8AC3E}">
        <p14:creationId xmlns:p14="http://schemas.microsoft.com/office/powerpoint/2010/main" val="1244020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4565C7-9A88-4B19-A0E3-76C433C205FA}" type="slidenum">
              <a:rPr lang="en-US">
                <a:cs typeface="Arial" charset="0"/>
              </a:rPr>
              <a:pPr fontAlgn="base">
                <a:spcBef>
                  <a:spcPct val="0"/>
                </a:spcBef>
                <a:spcAft>
                  <a:spcPct val="0"/>
                </a:spcAft>
                <a:defRPr/>
              </a:pPr>
              <a:t>20</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4565C7-9A88-4B19-A0E3-76C433C205FA}" type="slidenum">
              <a:rPr lang="en-US">
                <a:cs typeface="Arial" charset="0"/>
              </a:rPr>
              <a:pPr fontAlgn="base">
                <a:spcBef>
                  <a:spcPct val="0"/>
                </a:spcBef>
                <a:spcAft>
                  <a:spcPct val="0"/>
                </a:spcAft>
                <a:defRPr/>
              </a:pPr>
              <a:t>21</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F69E64-2B0F-2049-B618-1380B578D3FD}" type="slidenum">
              <a:rPr lang="en-US" smtClean="0"/>
              <a:t>22</a:t>
            </a:fld>
            <a:endParaRPr lang="en-US"/>
          </a:p>
        </p:txBody>
      </p:sp>
    </p:spTree>
    <p:extLst>
      <p:ext uri="{BB962C8B-B14F-4D97-AF65-F5344CB8AC3E}">
        <p14:creationId xmlns:p14="http://schemas.microsoft.com/office/powerpoint/2010/main" val="90755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3706F3D-9A4A-B248-8E16-98EE6A4EDF64}" type="slidenum">
              <a:rPr lang="en-US" smtClean="0"/>
              <a:t>25</a:t>
            </a:fld>
            <a:endParaRPr lang="en-US"/>
          </a:p>
        </p:txBody>
      </p:sp>
    </p:spTree>
    <p:extLst>
      <p:ext uri="{BB962C8B-B14F-4D97-AF65-F5344CB8AC3E}">
        <p14:creationId xmlns:p14="http://schemas.microsoft.com/office/powerpoint/2010/main" val="1775589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FFD76EE-9158-4F2E-A6B6-ED2A22287F1D}" type="datetimeFigureOut">
              <a:rPr lang="en-CA" smtClean="0"/>
              <a:t>13/02/2017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FD76EE-9158-4F2E-A6B6-ED2A22287F1D}" type="datetimeFigureOut">
              <a:rPr lang="en-CA" smtClean="0"/>
              <a:t>13/02/2017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7DDD2A-65C3-4AC6-860D-F94AC32C52A1}" type="slidenum">
              <a:rPr lang="en-CA" smtClean="0"/>
              <a:t>‹#›</a:t>
            </a:fld>
            <a:endParaRPr lang="en-CA"/>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FFD76EE-9158-4F2E-A6B6-ED2A22287F1D}" type="datetimeFigureOut">
              <a:rPr lang="en-CA" smtClean="0"/>
              <a:t>13/02/2017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FFD76EE-9158-4F2E-A6B6-ED2A22287F1D}" type="datetimeFigureOut">
              <a:rPr lang="en-CA" smtClean="0"/>
              <a:t>13/02/2017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 name="Picture 6" descr="cleo_logo_bilingual_colour_.gif"/>
          <p:cNvPicPr>
            <a:picLocks noChangeAspect="1"/>
          </p:cNvPicPr>
          <p:nvPr userDrawn="1"/>
        </p:nvPicPr>
        <p:blipFill>
          <a:blip r:embed="rId2"/>
          <a:srcRect/>
          <a:stretch>
            <a:fillRect/>
          </a:stretch>
        </p:blipFill>
        <p:spPr bwMode="auto">
          <a:xfrm>
            <a:off x="5078413" y="333375"/>
            <a:ext cx="3222625" cy="331788"/>
          </a:xfrm>
          <a:prstGeom prst="rect">
            <a:avLst/>
          </a:prstGeom>
          <a:noFill/>
          <a:ln w="9525">
            <a:noFill/>
            <a:miter lim="800000"/>
            <a:headEnd/>
            <a:tailEnd/>
          </a:ln>
        </p:spPr>
      </p:pic>
    </p:spTree>
    <p:extLst>
      <p:ext uri="{BB962C8B-B14F-4D97-AF65-F5344CB8AC3E}">
        <p14:creationId xmlns:p14="http://schemas.microsoft.com/office/powerpoint/2010/main" val="318808083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2" name="Picture 6" descr="cleo_logo_bilingual_colour_.gif"/>
          <p:cNvPicPr>
            <a:picLocks noChangeAspect="1"/>
          </p:cNvPicPr>
          <p:nvPr userDrawn="1"/>
        </p:nvPicPr>
        <p:blipFill>
          <a:blip r:embed="rId2"/>
          <a:srcRect/>
          <a:stretch>
            <a:fillRect/>
          </a:stretch>
        </p:blipFill>
        <p:spPr bwMode="auto">
          <a:xfrm>
            <a:off x="457200" y="381000"/>
            <a:ext cx="5257800" cy="541338"/>
          </a:xfrm>
          <a:prstGeom prst="rect">
            <a:avLst/>
          </a:prstGeom>
          <a:noFill/>
          <a:ln w="9525">
            <a:noFill/>
            <a:miter lim="800000"/>
            <a:headEnd/>
            <a:tailEnd/>
          </a:ln>
        </p:spPr>
      </p:pic>
    </p:spTree>
    <p:extLst>
      <p:ext uri="{BB962C8B-B14F-4D97-AF65-F5344CB8AC3E}">
        <p14:creationId xmlns:p14="http://schemas.microsoft.com/office/powerpoint/2010/main" val="195497031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FFD76EE-9158-4F2E-A6B6-ED2A22287F1D}" type="datetimeFigureOut">
              <a:rPr lang="en-CA" smtClean="0"/>
              <a:t>13/02/2017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FFD76EE-9158-4F2E-A6B6-ED2A22287F1D}" type="datetimeFigureOut">
              <a:rPr lang="en-CA" smtClean="0"/>
              <a:t>13/02/2017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7DDD2A-65C3-4AC6-860D-F94AC32C52A1}" type="slidenum">
              <a:rPr lang="en-CA" smtClean="0"/>
              <a:t>‹#›</a:t>
            </a:fld>
            <a:endParaRPr lang="en-CA"/>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FD76EE-9158-4F2E-A6B6-ED2A22287F1D}" type="datetimeFigureOut">
              <a:rPr lang="en-CA" smtClean="0"/>
              <a:t>13/02/2017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FFD76EE-9158-4F2E-A6B6-ED2A22287F1D}" type="datetimeFigureOut">
              <a:rPr lang="en-CA" smtClean="0"/>
              <a:t>13/02/2017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FFFD76EE-9158-4F2E-A6B6-ED2A22287F1D}" type="datetimeFigureOut">
              <a:rPr lang="en-CA" smtClean="0"/>
              <a:t>13/02/2017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FFD76EE-9158-4F2E-A6B6-ED2A22287F1D}" type="datetimeFigureOut">
              <a:rPr lang="en-CA" smtClean="0"/>
              <a:t>13/02/2017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D76EE-9158-4F2E-A6B6-ED2A22287F1D}" type="datetimeFigureOut">
              <a:rPr lang="en-CA" smtClean="0"/>
              <a:t>13/02/2017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FD76EE-9158-4F2E-A6B6-ED2A22287F1D}" type="datetimeFigureOut">
              <a:rPr lang="en-CA" smtClean="0"/>
              <a:t>13/02/2017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7DDD2A-65C3-4AC6-860D-F94AC32C52A1}"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FFFD76EE-9158-4F2E-A6B6-ED2A22287F1D}" type="datetimeFigureOut">
              <a:rPr lang="en-CA" smtClean="0"/>
              <a:t>13/02/2017</a:t>
            </a:fld>
            <a:endParaRPr lang="en-CA"/>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CA"/>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087DDD2A-65C3-4AC6-860D-F94AC32C52A1}"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736" y="1004760"/>
            <a:ext cx="4320480" cy="2718074"/>
          </a:xfrm>
          <a:prstGeom prst="rect">
            <a:avLst/>
          </a:prstGeom>
        </p:spPr>
      </p:pic>
      <p:sp>
        <p:nvSpPr>
          <p:cNvPr id="8" name="TextBox 7"/>
          <p:cNvSpPr txBox="1"/>
          <p:nvPr/>
        </p:nvSpPr>
        <p:spPr>
          <a:xfrm>
            <a:off x="1403648" y="3861048"/>
            <a:ext cx="5544616" cy="1077218"/>
          </a:xfrm>
          <a:prstGeom prst="rect">
            <a:avLst/>
          </a:prstGeom>
          <a:noFill/>
        </p:spPr>
        <p:txBody>
          <a:bodyPr wrap="square" rtlCol="0">
            <a:spAutoFit/>
          </a:bodyPr>
          <a:lstStyle/>
          <a:p>
            <a:pPr algn="ctr"/>
            <a:r>
              <a:rPr lang="en-CA" sz="3200" b="1" dirty="0" smtClean="0"/>
              <a:t>How to help library patrons find good legal information</a:t>
            </a:r>
            <a:endParaRPr lang="en-CA" sz="3200" b="1" dirty="0"/>
          </a:p>
        </p:txBody>
      </p:sp>
      <p:sp>
        <p:nvSpPr>
          <p:cNvPr id="9" name="TextBox 8"/>
          <p:cNvSpPr txBox="1"/>
          <p:nvPr/>
        </p:nvSpPr>
        <p:spPr>
          <a:xfrm>
            <a:off x="899592" y="5661248"/>
            <a:ext cx="2448272" cy="707886"/>
          </a:xfrm>
          <a:prstGeom prst="rect">
            <a:avLst/>
          </a:prstGeom>
          <a:noFill/>
        </p:spPr>
        <p:txBody>
          <a:bodyPr wrap="square" rtlCol="0">
            <a:spAutoFit/>
          </a:bodyPr>
          <a:lstStyle/>
          <a:p>
            <a:r>
              <a:rPr lang="en-CA" sz="2000" b="1" dirty="0" smtClean="0"/>
              <a:t>Michelle Cader</a:t>
            </a:r>
          </a:p>
          <a:p>
            <a:r>
              <a:rPr lang="en-CA" sz="2000" b="1" dirty="0" smtClean="0"/>
              <a:t>February 1, 2017</a:t>
            </a:r>
            <a:endParaRPr lang="en-CA" sz="2000" b="1" dirty="0"/>
          </a:p>
        </p:txBody>
      </p:sp>
    </p:spTree>
    <p:extLst>
      <p:ext uri="{BB962C8B-B14F-4D97-AF65-F5344CB8AC3E}">
        <p14:creationId xmlns:p14="http://schemas.microsoft.com/office/powerpoint/2010/main" val="265415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62688"/>
          </a:xfrm>
        </p:spPr>
        <p:txBody>
          <a:bodyPr/>
          <a:lstStyle/>
          <a:p>
            <a:r>
              <a:rPr lang="en-US" sz="2800" b="1" dirty="0">
                <a:solidFill>
                  <a:schemeClr val="tx1"/>
                </a:solidFill>
              </a:rPr>
              <a:t>4</a:t>
            </a:r>
            <a:r>
              <a:rPr lang="en-US" sz="2800" b="1" dirty="0" smtClean="0">
                <a:solidFill>
                  <a:schemeClr val="tx1"/>
                </a:solidFill>
              </a:rPr>
              <a:t> Tools</a:t>
            </a:r>
            <a:endParaRPr lang="en-US" sz="2800" b="1" dirty="0">
              <a:solidFill>
                <a:schemeClr val="tx1"/>
              </a:solidFill>
            </a:endParaRPr>
          </a:p>
        </p:txBody>
      </p:sp>
      <p:graphicFrame>
        <p:nvGraphicFramePr>
          <p:cNvPr id="3" name="Diagram 2"/>
          <p:cNvGraphicFramePr/>
          <p:nvPr>
            <p:extLst>
              <p:ext uri="{D42A27DB-BD31-4B8C-83A1-F6EECF244321}">
                <p14:modId xmlns:p14="http://schemas.microsoft.com/office/powerpoint/2010/main" val="60951977"/>
              </p:ext>
            </p:extLst>
          </p:nvPr>
        </p:nvGraphicFramePr>
        <p:xfrm>
          <a:off x="500894" y="970264"/>
          <a:ext cx="8318975" cy="5887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LEO logo.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4128" y="455984"/>
            <a:ext cx="2763169" cy="284444"/>
          </a:xfrm>
          <a:prstGeom prst="rect">
            <a:avLst/>
          </a:prstGeom>
        </p:spPr>
      </p:pic>
    </p:spTree>
    <p:extLst>
      <p:ext uri="{BB962C8B-B14F-4D97-AF65-F5344CB8AC3E}">
        <p14:creationId xmlns:p14="http://schemas.microsoft.com/office/powerpoint/2010/main" val="405467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57FF0DB-7508-3047-AA32-5BA4121451D2}"/>
                                            </p:graphicEl>
                                          </p:spTgt>
                                        </p:tgtEl>
                                        <p:attrNameLst>
                                          <p:attrName>style.visibility</p:attrName>
                                        </p:attrNameLst>
                                      </p:cBhvr>
                                      <p:to>
                                        <p:strVal val="visible"/>
                                      </p:to>
                                    </p:set>
                                    <p:animEffect transition="in" filter="fade">
                                      <p:cBhvr>
                                        <p:cTn id="12" dur="500"/>
                                        <p:tgtEl>
                                          <p:spTgt spid="3">
                                            <p:graphicEl>
                                              <a:dgm id="{C57FF0DB-7508-3047-AA32-5BA4121451D2}"/>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311791C6-73F4-7D4B-B446-A86177878935}"/>
                                            </p:graphicEl>
                                          </p:spTgt>
                                        </p:tgtEl>
                                        <p:attrNameLst>
                                          <p:attrName>style.visibility</p:attrName>
                                        </p:attrNameLst>
                                      </p:cBhvr>
                                      <p:to>
                                        <p:strVal val="visible"/>
                                      </p:to>
                                    </p:set>
                                    <p:animEffect transition="in" filter="fade">
                                      <p:cBhvr>
                                        <p:cTn id="15" dur="500"/>
                                        <p:tgtEl>
                                          <p:spTgt spid="3">
                                            <p:graphicEl>
                                              <a:dgm id="{311791C6-73F4-7D4B-B446-A8617787893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E24960D8-80C9-D84F-A4B7-BFB06FF4C59F}"/>
                                            </p:graphicEl>
                                          </p:spTgt>
                                        </p:tgtEl>
                                        <p:attrNameLst>
                                          <p:attrName>style.visibility</p:attrName>
                                        </p:attrNameLst>
                                      </p:cBhvr>
                                      <p:to>
                                        <p:strVal val="visible"/>
                                      </p:to>
                                    </p:set>
                                    <p:animEffect transition="in" filter="fade">
                                      <p:cBhvr>
                                        <p:cTn id="20" dur="500"/>
                                        <p:tgtEl>
                                          <p:spTgt spid="3">
                                            <p:graphicEl>
                                              <a:dgm id="{E24960D8-80C9-D84F-A4B7-BFB06FF4C59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FFD1802A-93C0-C542-B1DC-19E1D43D307C}"/>
                                            </p:graphicEl>
                                          </p:spTgt>
                                        </p:tgtEl>
                                        <p:attrNameLst>
                                          <p:attrName>style.visibility</p:attrName>
                                        </p:attrNameLst>
                                      </p:cBhvr>
                                      <p:to>
                                        <p:strVal val="visible"/>
                                      </p:to>
                                    </p:set>
                                    <p:animEffect transition="in" filter="fade">
                                      <p:cBhvr>
                                        <p:cTn id="23" dur="500"/>
                                        <p:tgtEl>
                                          <p:spTgt spid="3">
                                            <p:graphicEl>
                                              <a:dgm id="{FFD1802A-93C0-C542-B1DC-19E1D43D307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4DAE1E82-F60F-894E-A6B5-5D000AB341FD}"/>
                                            </p:graphicEl>
                                          </p:spTgt>
                                        </p:tgtEl>
                                        <p:attrNameLst>
                                          <p:attrName>style.visibility</p:attrName>
                                        </p:attrNameLst>
                                      </p:cBhvr>
                                      <p:to>
                                        <p:strVal val="visible"/>
                                      </p:to>
                                    </p:set>
                                    <p:animEffect transition="in" filter="fade">
                                      <p:cBhvr>
                                        <p:cTn id="28" dur="500"/>
                                        <p:tgtEl>
                                          <p:spTgt spid="3">
                                            <p:graphicEl>
                                              <a:dgm id="{4DAE1E82-F60F-894E-A6B5-5D000AB341FD}"/>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8251B607-76CB-CF4C-9633-4D9F628BDA98}"/>
                                            </p:graphicEl>
                                          </p:spTgt>
                                        </p:tgtEl>
                                        <p:attrNameLst>
                                          <p:attrName>style.visibility</p:attrName>
                                        </p:attrNameLst>
                                      </p:cBhvr>
                                      <p:to>
                                        <p:strVal val="visible"/>
                                      </p:to>
                                    </p:set>
                                    <p:animEffect transition="in" filter="fade">
                                      <p:cBhvr>
                                        <p:cTn id="31" dur="500"/>
                                        <p:tgtEl>
                                          <p:spTgt spid="3">
                                            <p:graphicEl>
                                              <a:dgm id="{8251B607-76CB-CF4C-9633-4D9F628BDA9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7658F109-B27D-4343-8F90-483F63586230}"/>
                                            </p:graphicEl>
                                          </p:spTgt>
                                        </p:tgtEl>
                                        <p:attrNameLst>
                                          <p:attrName>style.visibility</p:attrName>
                                        </p:attrNameLst>
                                      </p:cBhvr>
                                      <p:to>
                                        <p:strVal val="visible"/>
                                      </p:to>
                                    </p:set>
                                    <p:animEffect transition="in" filter="fade">
                                      <p:cBhvr>
                                        <p:cTn id="36" dur="500"/>
                                        <p:tgtEl>
                                          <p:spTgt spid="3">
                                            <p:graphicEl>
                                              <a:dgm id="{7658F109-B27D-4343-8F90-483F635862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452" y="1124743"/>
            <a:ext cx="3703488" cy="5422165"/>
          </a:xfrm>
          <a:prstGeom prst="rect">
            <a:avLst/>
          </a:prstGeom>
        </p:spPr>
      </p:pic>
      <p:sp>
        <p:nvSpPr>
          <p:cNvPr id="5" name="Right Arrow 4"/>
          <p:cNvSpPr/>
          <p:nvPr/>
        </p:nvSpPr>
        <p:spPr>
          <a:xfrm>
            <a:off x="3563888" y="5152360"/>
            <a:ext cx="1008112"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7" name="Group 6"/>
          <p:cNvGrpSpPr/>
          <p:nvPr/>
        </p:nvGrpSpPr>
        <p:grpSpPr>
          <a:xfrm>
            <a:off x="652452" y="918846"/>
            <a:ext cx="1132793" cy="1142002"/>
            <a:chOff x="72771" y="72771"/>
            <a:chExt cx="1804939" cy="1861459"/>
          </a:xfrm>
        </p:grpSpPr>
        <p:sp>
          <p:nvSpPr>
            <p:cNvPr id="8" name="Rounded Rectangle 7"/>
            <p:cNvSpPr/>
            <p:nvPr/>
          </p:nvSpPr>
          <p:spPr>
            <a:xfrm>
              <a:off x="102528" y="525755"/>
              <a:ext cx="1775181" cy="140847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b="1" dirty="0" smtClean="0"/>
                <a:t>Legal topic </a:t>
              </a:r>
              <a:endParaRPr lang="en-CA" b="1" dirty="0"/>
            </a:p>
          </p:txBody>
        </p:sp>
        <p:sp>
          <p:nvSpPr>
            <p:cNvPr id="9" name="Rounded Rectangle 4"/>
            <p:cNvSpPr/>
            <p:nvPr/>
          </p:nvSpPr>
          <p:spPr>
            <a:xfrm>
              <a:off x="72771" y="72771"/>
              <a:ext cx="1804939" cy="1344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US" sz="1900" b="1" kern="1200" dirty="0">
                <a:solidFill>
                  <a:schemeClr val="bg1"/>
                </a:solidFill>
              </a:endParaRPr>
            </a:p>
          </p:txBody>
        </p:sp>
      </p:grpSp>
      <p:sp>
        <p:nvSpPr>
          <p:cNvPr id="13" name="Right Arrow 12"/>
          <p:cNvSpPr/>
          <p:nvPr/>
        </p:nvSpPr>
        <p:spPr>
          <a:xfrm>
            <a:off x="2174125" y="1449399"/>
            <a:ext cx="1008112"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 name="TextBox 2"/>
          <p:cNvSpPr txBox="1"/>
          <p:nvPr/>
        </p:nvSpPr>
        <p:spPr>
          <a:xfrm>
            <a:off x="638552" y="373306"/>
            <a:ext cx="7761088" cy="400110"/>
          </a:xfrm>
          <a:prstGeom prst="rect">
            <a:avLst/>
          </a:prstGeom>
          <a:noFill/>
        </p:spPr>
        <p:txBody>
          <a:bodyPr wrap="square" rtlCol="0">
            <a:spAutoFit/>
          </a:bodyPr>
          <a:lstStyle/>
          <a:p>
            <a:r>
              <a:rPr lang="en-US" sz="2000" b="1" dirty="0" smtClean="0"/>
              <a:t>Tool </a:t>
            </a:r>
            <a:r>
              <a:rPr lang="en-US" sz="2000" b="1" dirty="0"/>
              <a:t>1: </a:t>
            </a:r>
            <a:r>
              <a:rPr lang="en-US" sz="2000" b="1" dirty="0" smtClean="0"/>
              <a:t>Legal topics and sub-topics  </a:t>
            </a:r>
            <a:endParaRPr lang="en-CA" sz="2000" dirty="0"/>
          </a:p>
        </p:txBody>
      </p:sp>
      <p:sp>
        <p:nvSpPr>
          <p:cNvPr id="14" name="Rounded Rectangle 13"/>
          <p:cNvSpPr/>
          <p:nvPr/>
        </p:nvSpPr>
        <p:spPr>
          <a:xfrm>
            <a:off x="2051720" y="4869160"/>
            <a:ext cx="1008112" cy="864096"/>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b="1" dirty="0" smtClean="0"/>
              <a:t>Sub-topics  </a:t>
            </a:r>
            <a:endParaRPr lang="en-CA" b="1" dirty="0"/>
          </a:p>
        </p:txBody>
      </p:sp>
    </p:spTree>
    <p:extLst>
      <p:ext uri="{BB962C8B-B14F-4D97-AF65-F5344CB8AC3E}">
        <p14:creationId xmlns:p14="http://schemas.microsoft.com/office/powerpoint/2010/main" val="411675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698" y="603864"/>
            <a:ext cx="2756881" cy="3701573"/>
          </a:xfrm>
          <a:prstGeom prst="rect">
            <a:avLst/>
          </a:prstGeom>
        </p:spPr>
      </p:pic>
      <p:grpSp>
        <p:nvGrpSpPr>
          <p:cNvPr id="7" name="Group 6"/>
          <p:cNvGrpSpPr/>
          <p:nvPr/>
        </p:nvGrpSpPr>
        <p:grpSpPr>
          <a:xfrm>
            <a:off x="457327" y="718283"/>
            <a:ext cx="1882425" cy="1005041"/>
            <a:chOff x="72771" y="67406"/>
            <a:chExt cx="2216924" cy="1490453"/>
          </a:xfrm>
        </p:grpSpPr>
        <p:sp>
          <p:nvSpPr>
            <p:cNvPr id="8" name="Rounded Rectangle 7"/>
            <p:cNvSpPr/>
            <p:nvPr/>
          </p:nvSpPr>
          <p:spPr>
            <a:xfrm>
              <a:off x="339214" y="67406"/>
              <a:ext cx="1950481" cy="1490453"/>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b="1" dirty="0" smtClean="0"/>
                <a:t>Immigration &amp; Refugee law</a:t>
              </a:r>
              <a:endParaRPr lang="en-CA" b="1" dirty="0"/>
            </a:p>
          </p:txBody>
        </p:sp>
        <p:sp>
          <p:nvSpPr>
            <p:cNvPr id="9" name="Rounded Rectangle 4"/>
            <p:cNvSpPr/>
            <p:nvPr/>
          </p:nvSpPr>
          <p:spPr>
            <a:xfrm>
              <a:off x="72771" y="72771"/>
              <a:ext cx="1804939" cy="1344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bg1"/>
                  </a:solidFill>
                </a:rPr>
                <a:t> </a:t>
              </a:r>
              <a:endParaRPr lang="en-US" sz="1900" b="1" kern="1200" dirty="0">
                <a:solidFill>
                  <a:schemeClr val="bg1"/>
                </a:solidFill>
              </a:endParaRPr>
            </a:p>
          </p:txBody>
        </p:sp>
      </p:grpSp>
      <p:sp>
        <p:nvSpPr>
          <p:cNvPr id="13" name="Right Arrow 12"/>
          <p:cNvSpPr/>
          <p:nvPr/>
        </p:nvSpPr>
        <p:spPr>
          <a:xfrm>
            <a:off x="2520071" y="806249"/>
            <a:ext cx="117513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Rounded Rectangle 16"/>
          <p:cNvSpPr/>
          <p:nvPr/>
        </p:nvSpPr>
        <p:spPr>
          <a:xfrm>
            <a:off x="3803698" y="5703434"/>
            <a:ext cx="1186641" cy="821910"/>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sz="1400" b="1" dirty="0" smtClean="0">
                <a:solidFill>
                  <a:srgbClr val="FFFFFF"/>
                </a:solidFill>
              </a:rPr>
              <a:t>People without status</a:t>
            </a:r>
            <a:endParaRPr lang="en-CA" sz="1400" b="1" dirty="0">
              <a:solidFill>
                <a:srgbClr val="FFFFFF"/>
              </a:solidFill>
            </a:endParaRPr>
          </a:p>
        </p:txBody>
      </p:sp>
      <p:grpSp>
        <p:nvGrpSpPr>
          <p:cNvPr id="18" name="Group 17"/>
          <p:cNvGrpSpPr/>
          <p:nvPr/>
        </p:nvGrpSpPr>
        <p:grpSpPr>
          <a:xfrm>
            <a:off x="6321135" y="3188740"/>
            <a:ext cx="1957824" cy="853874"/>
            <a:chOff x="-1147342" y="72771"/>
            <a:chExt cx="3025052" cy="1344911"/>
          </a:xfrm>
        </p:grpSpPr>
        <p:sp>
          <p:nvSpPr>
            <p:cNvPr id="19" name="Rounded Rectangle 18"/>
            <p:cNvSpPr/>
            <p:nvPr/>
          </p:nvSpPr>
          <p:spPr>
            <a:xfrm>
              <a:off x="-1147342" y="72772"/>
              <a:ext cx="2122582" cy="129812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sz="1400" b="1" dirty="0" smtClean="0">
                  <a:solidFill>
                    <a:srgbClr val="FFFFFF"/>
                  </a:solidFill>
                </a:rPr>
                <a:t>Temporary status</a:t>
              </a:r>
              <a:endParaRPr lang="en-CA" sz="1400" b="1" dirty="0">
                <a:solidFill>
                  <a:srgbClr val="FFFFFF"/>
                </a:solidFill>
              </a:endParaRPr>
            </a:p>
          </p:txBody>
        </p:sp>
        <p:sp>
          <p:nvSpPr>
            <p:cNvPr id="20" name="Rounded Rectangle 4"/>
            <p:cNvSpPr/>
            <p:nvPr/>
          </p:nvSpPr>
          <p:spPr>
            <a:xfrm>
              <a:off x="72771" y="72771"/>
              <a:ext cx="1804939" cy="1344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US" sz="1900" b="1" kern="1200" dirty="0">
                <a:solidFill>
                  <a:schemeClr val="bg1"/>
                </a:solidFill>
              </a:endParaRPr>
            </a:p>
          </p:txBody>
        </p:sp>
      </p:grpSp>
      <p:sp>
        <p:nvSpPr>
          <p:cNvPr id="22" name="Rounded Rectangle 21"/>
          <p:cNvSpPr/>
          <p:nvPr/>
        </p:nvSpPr>
        <p:spPr>
          <a:xfrm>
            <a:off x="6444208" y="5074898"/>
            <a:ext cx="1584176" cy="523091"/>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sz="1400" b="1" dirty="0">
                <a:solidFill>
                  <a:srgbClr val="FFFFFF"/>
                </a:solidFill>
              </a:rPr>
              <a:t>Refugees</a:t>
            </a:r>
          </a:p>
        </p:txBody>
      </p:sp>
      <p:sp>
        <p:nvSpPr>
          <p:cNvPr id="24" name="Rectangle 23"/>
          <p:cNvSpPr/>
          <p:nvPr/>
        </p:nvSpPr>
        <p:spPr>
          <a:xfrm>
            <a:off x="2239610" y="3717032"/>
            <a:ext cx="1612310" cy="307777"/>
          </a:xfrm>
          <a:prstGeom prst="rect">
            <a:avLst/>
          </a:prstGeom>
        </p:spPr>
        <p:txBody>
          <a:bodyPr wrap="square">
            <a:spAutoFit/>
          </a:bodyPr>
          <a:lstStyle/>
          <a:p>
            <a:pPr lvl="0"/>
            <a:r>
              <a:rPr lang="en-US" sz="1400" b="1" dirty="0" smtClean="0">
                <a:solidFill>
                  <a:schemeClr val="bg1"/>
                </a:solidFill>
              </a:rPr>
              <a:t> </a:t>
            </a:r>
            <a:endParaRPr lang="en-US" sz="1400" b="1" dirty="0">
              <a:solidFill>
                <a:schemeClr val="bg1"/>
              </a:solidFill>
            </a:endParaRPr>
          </a:p>
        </p:txBody>
      </p:sp>
      <p:sp>
        <p:nvSpPr>
          <p:cNvPr id="25" name="Rounded Rectangle 24"/>
          <p:cNvSpPr/>
          <p:nvPr/>
        </p:nvSpPr>
        <p:spPr>
          <a:xfrm>
            <a:off x="2520071" y="3360434"/>
            <a:ext cx="1342161" cy="510486"/>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sz="1400" b="1" dirty="0" smtClean="0">
                <a:solidFill>
                  <a:schemeClr val="bg1"/>
                </a:solidFill>
              </a:rPr>
              <a:t>Citizenship</a:t>
            </a:r>
            <a:endParaRPr lang="en-CA" sz="1400" b="1" dirty="0">
              <a:solidFill>
                <a:schemeClr val="bg1"/>
              </a:solidFill>
            </a:endParaRPr>
          </a:p>
        </p:txBody>
      </p:sp>
      <p:sp>
        <p:nvSpPr>
          <p:cNvPr id="26" name="Rounded Rectangle 25"/>
          <p:cNvSpPr/>
          <p:nvPr/>
        </p:nvSpPr>
        <p:spPr>
          <a:xfrm>
            <a:off x="1835697" y="4692106"/>
            <a:ext cx="2130734" cy="825126"/>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sz="1400" b="1" dirty="0" smtClean="0">
                <a:solidFill>
                  <a:srgbClr val="FFFFFF"/>
                </a:solidFill>
              </a:rPr>
              <a:t>Humanitarian and compassionate grounds</a:t>
            </a:r>
            <a:endParaRPr lang="en-CA" sz="1400" b="1" dirty="0">
              <a:solidFill>
                <a:srgbClr val="FFFFFF"/>
              </a:solidFill>
            </a:endParaRPr>
          </a:p>
        </p:txBody>
      </p:sp>
      <p:sp>
        <p:nvSpPr>
          <p:cNvPr id="27" name="Rounded Rectangle 26"/>
          <p:cNvSpPr/>
          <p:nvPr/>
        </p:nvSpPr>
        <p:spPr>
          <a:xfrm>
            <a:off x="5336624" y="5703434"/>
            <a:ext cx="1467624" cy="821910"/>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sz="1400" b="1" dirty="0">
                <a:solidFill>
                  <a:srgbClr val="FFFFFF"/>
                </a:solidFill>
              </a:rPr>
              <a:t>Permanent resident status</a:t>
            </a:r>
          </a:p>
        </p:txBody>
      </p:sp>
      <p:cxnSp>
        <p:nvCxnSpPr>
          <p:cNvPr id="15" name="Straight Arrow Connector 14"/>
          <p:cNvCxnSpPr/>
          <p:nvPr/>
        </p:nvCxnSpPr>
        <p:spPr>
          <a:xfrm flipH="1" flipV="1">
            <a:off x="3966430" y="3789040"/>
            <a:ext cx="939620" cy="467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4067944" y="4365684"/>
            <a:ext cx="838106" cy="587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4534505" y="4404773"/>
            <a:ext cx="541551" cy="1193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364088" y="4365684"/>
            <a:ext cx="909767" cy="587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5364088" y="3789041"/>
            <a:ext cx="909767" cy="4672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228457" y="4404773"/>
            <a:ext cx="590514" cy="1193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3966430" y="4304922"/>
            <a:ext cx="939620" cy="5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2605880" y="4024809"/>
            <a:ext cx="1342161" cy="510486"/>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sz="1400" b="1" dirty="0" smtClean="0">
                <a:solidFill>
                  <a:schemeClr val="bg1"/>
                </a:solidFill>
              </a:rPr>
              <a:t>Detention</a:t>
            </a:r>
            <a:endParaRPr lang="en-CA" sz="1400" b="1" dirty="0">
              <a:solidFill>
                <a:schemeClr val="bg1"/>
              </a:solidFill>
            </a:endParaRPr>
          </a:p>
        </p:txBody>
      </p:sp>
      <p:cxnSp>
        <p:nvCxnSpPr>
          <p:cNvPr id="32" name="Straight Arrow Connector 31"/>
          <p:cNvCxnSpPr/>
          <p:nvPr/>
        </p:nvCxnSpPr>
        <p:spPr>
          <a:xfrm flipV="1">
            <a:off x="5345752" y="4305436"/>
            <a:ext cx="90976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a:xfrm>
            <a:off x="6486770" y="4123437"/>
            <a:ext cx="1584176" cy="523091"/>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CA" sz="1400" b="1" dirty="0" smtClean="0">
                <a:solidFill>
                  <a:srgbClr val="FFFFFF"/>
                </a:solidFill>
              </a:rPr>
              <a:t> Sponsorship</a:t>
            </a:r>
            <a:endParaRPr lang="en-CA" sz="1400" b="1" dirty="0">
              <a:solidFill>
                <a:srgbClr val="FFFFFF"/>
              </a:solidFill>
            </a:endParaRPr>
          </a:p>
        </p:txBody>
      </p:sp>
    </p:spTree>
    <p:extLst>
      <p:ext uri="{BB962C8B-B14F-4D97-AF65-F5344CB8AC3E}">
        <p14:creationId xmlns:p14="http://schemas.microsoft.com/office/powerpoint/2010/main" val="18677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8910" t="13105" r="27403" b="712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0" y="-1"/>
            <a:ext cx="936104" cy="1323439"/>
          </a:xfrm>
          <a:prstGeom prst="rect">
            <a:avLst/>
          </a:prstGeom>
        </p:spPr>
        <p:txBody>
          <a:bodyPr wrap="square">
            <a:spAutoFit/>
          </a:bodyPr>
          <a:lstStyle/>
          <a:p>
            <a:r>
              <a:rPr lang="en-US" sz="1600" b="1" dirty="0"/>
              <a:t>CLEO’s Your Legal Rights website </a:t>
            </a:r>
          </a:p>
        </p:txBody>
      </p:sp>
      <p:sp>
        <p:nvSpPr>
          <p:cNvPr id="4" name="Frame 3"/>
          <p:cNvSpPr/>
          <p:nvPr/>
        </p:nvSpPr>
        <p:spPr>
          <a:xfrm>
            <a:off x="827126" y="2492896"/>
            <a:ext cx="2736762" cy="36004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ectangular Callout 4"/>
          <p:cNvSpPr/>
          <p:nvPr/>
        </p:nvSpPr>
        <p:spPr>
          <a:xfrm>
            <a:off x="4355976" y="2344860"/>
            <a:ext cx="1778506" cy="360040"/>
          </a:xfrm>
          <a:prstGeom prst="wedgeRectCallout">
            <a:avLst>
              <a:gd name="adj1" fmla="val -90973"/>
              <a:gd name="adj2" fmla="val 499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Legal topic</a:t>
            </a:r>
            <a:endParaRPr lang="en-US" b="1" dirty="0">
              <a:solidFill>
                <a:schemeClr val="tx1"/>
              </a:solidFill>
            </a:endParaRPr>
          </a:p>
        </p:txBody>
      </p:sp>
      <p:sp>
        <p:nvSpPr>
          <p:cNvPr id="7" name="Frame 6"/>
          <p:cNvSpPr/>
          <p:nvPr/>
        </p:nvSpPr>
        <p:spPr>
          <a:xfrm>
            <a:off x="827125" y="2852936"/>
            <a:ext cx="7633305" cy="697912"/>
          </a:xfrm>
          <a:prstGeom prst="frame">
            <a:avLst>
              <a:gd name="adj1" fmla="val 101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ular Callout 7"/>
          <p:cNvSpPr/>
          <p:nvPr/>
        </p:nvSpPr>
        <p:spPr>
          <a:xfrm>
            <a:off x="6134482" y="3861048"/>
            <a:ext cx="1778506" cy="360040"/>
          </a:xfrm>
          <a:prstGeom prst="wedgeRectCallout">
            <a:avLst>
              <a:gd name="adj1" fmla="val -67695"/>
              <a:gd name="adj2" fmla="val -1203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Sub-topics</a:t>
            </a:r>
            <a:endParaRPr lang="en-US" b="1" dirty="0">
              <a:solidFill>
                <a:schemeClr val="tx1"/>
              </a:solidFill>
            </a:endParaRPr>
          </a:p>
        </p:txBody>
      </p:sp>
    </p:spTree>
    <p:extLst>
      <p:ext uri="{BB962C8B-B14F-4D97-AF65-F5344CB8AC3E}">
        <p14:creationId xmlns:p14="http://schemas.microsoft.com/office/powerpoint/2010/main" val="310953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140114"/>
            <a:ext cx="8136904" cy="1569660"/>
          </a:xfrm>
          <a:prstGeom prst="rect">
            <a:avLst/>
          </a:prstGeom>
        </p:spPr>
        <p:txBody>
          <a:bodyPr wrap="square">
            <a:spAutoFit/>
          </a:bodyPr>
          <a:lstStyle/>
          <a:p>
            <a:pPr algn="ctr"/>
            <a:r>
              <a:rPr lang="en-US" sz="2400" dirty="0" smtClean="0"/>
              <a:t>50% - think legal problem is just </a:t>
            </a:r>
            <a:r>
              <a:rPr lang="en-US" sz="2400" dirty="0"/>
              <a:t>‘bad luck’ </a:t>
            </a:r>
            <a:endParaRPr lang="en-US" sz="2400" dirty="0" smtClean="0"/>
          </a:p>
          <a:p>
            <a:endParaRPr lang="en-US" sz="2400" dirty="0"/>
          </a:p>
          <a:p>
            <a:endParaRPr lang="en-US" sz="2400" dirty="0"/>
          </a:p>
          <a:p>
            <a:endParaRPr lang="en-CA" sz="2400" dirty="0"/>
          </a:p>
        </p:txBody>
      </p:sp>
      <p:sp>
        <p:nvSpPr>
          <p:cNvPr id="4" name="Rectangle 3"/>
          <p:cNvSpPr/>
          <p:nvPr/>
        </p:nvSpPr>
        <p:spPr>
          <a:xfrm>
            <a:off x="654622" y="1268760"/>
            <a:ext cx="7500771" cy="523220"/>
          </a:xfrm>
          <a:prstGeom prst="rect">
            <a:avLst/>
          </a:prstGeom>
        </p:spPr>
        <p:txBody>
          <a:bodyPr wrap="none">
            <a:spAutoFit/>
          </a:bodyPr>
          <a:lstStyle/>
          <a:p>
            <a:pPr algn="ctr">
              <a:defRPr sz="2160" b="1" i="0" u="none" strike="noStrike" kern="1200" baseline="0">
                <a:solidFill>
                  <a:prstClr val="black"/>
                </a:solidFill>
                <a:latin typeface="+mn-lt"/>
                <a:ea typeface="+mn-ea"/>
                <a:cs typeface="+mn-cs"/>
              </a:defRPr>
            </a:pPr>
            <a:r>
              <a:rPr lang="en-US" sz="2800" dirty="0" smtClean="0"/>
              <a:t>People are not identifying issues as </a:t>
            </a:r>
            <a:r>
              <a:rPr lang="en-US" sz="2800" dirty="0" err="1" smtClean="0"/>
              <a:t>‘legal</a:t>
            </a:r>
            <a:r>
              <a:rPr lang="en-US" sz="2800" dirty="0" smtClean="0"/>
              <a:t>’ </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066" y="2924944"/>
            <a:ext cx="3404078" cy="3631016"/>
          </a:xfrm>
          <a:prstGeom prst="rect">
            <a:avLst/>
          </a:prstGeom>
        </p:spPr>
      </p:pic>
    </p:spTree>
    <p:extLst>
      <p:ext uri="{BB962C8B-B14F-4D97-AF65-F5344CB8AC3E}">
        <p14:creationId xmlns:p14="http://schemas.microsoft.com/office/powerpoint/2010/main" val="277160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960" y="836712"/>
            <a:ext cx="8136904" cy="1569660"/>
          </a:xfrm>
          <a:prstGeom prst="rect">
            <a:avLst/>
          </a:prstGeom>
        </p:spPr>
        <p:txBody>
          <a:bodyPr wrap="square">
            <a:spAutoFit/>
          </a:bodyPr>
          <a:lstStyle/>
          <a:p>
            <a:endParaRPr lang="en-US" sz="2400" dirty="0"/>
          </a:p>
          <a:p>
            <a:pPr algn="ctr"/>
            <a:r>
              <a:rPr lang="en-US" sz="2400" dirty="0"/>
              <a:t>3</a:t>
            </a:r>
            <a:r>
              <a:rPr lang="en-US" sz="2400" dirty="0" smtClean="0"/>
              <a:t>0% - think legal problem is just “social’ </a:t>
            </a:r>
            <a:r>
              <a:rPr lang="en-US" sz="2400" dirty="0"/>
              <a:t>or </a:t>
            </a:r>
            <a:r>
              <a:rPr lang="en-US" sz="2400" dirty="0" smtClean="0"/>
              <a:t>‘bureaucratic’</a:t>
            </a:r>
          </a:p>
          <a:p>
            <a:endParaRPr lang="en-US" sz="2400" dirty="0"/>
          </a:p>
          <a:p>
            <a:endParaRPr lang="en-CA"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208" y="2132856"/>
            <a:ext cx="3672408" cy="4002925"/>
          </a:xfrm>
          <a:prstGeom prst="rect">
            <a:avLst/>
          </a:prstGeom>
        </p:spPr>
      </p:pic>
    </p:spTree>
    <p:extLst>
      <p:ext uri="{BB962C8B-B14F-4D97-AF65-F5344CB8AC3E}">
        <p14:creationId xmlns:p14="http://schemas.microsoft.com/office/powerpoint/2010/main" val="87666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728" y="908720"/>
            <a:ext cx="8136904" cy="6001643"/>
          </a:xfrm>
          <a:prstGeom prst="rect">
            <a:avLst/>
          </a:prstGeom>
        </p:spPr>
        <p:txBody>
          <a:bodyPr wrap="square">
            <a:spAutoFit/>
          </a:bodyPr>
          <a:lstStyle/>
          <a:p>
            <a:pPr algn="ctr"/>
            <a:r>
              <a:rPr lang="en-US" sz="2400" dirty="0" smtClean="0"/>
              <a:t>11% - identify problem as </a:t>
            </a:r>
            <a:r>
              <a:rPr lang="en-US" sz="2400" dirty="0" err="1" smtClean="0"/>
              <a:t>‘legal</a:t>
            </a:r>
            <a:r>
              <a:rPr lang="en-US" sz="2400" dirty="0" smtClean="0"/>
              <a:t>’</a:t>
            </a:r>
          </a:p>
          <a:p>
            <a:endParaRPr lang="en-US" sz="2400" dirty="0"/>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r>
              <a:rPr lang="en-US" sz="2400" dirty="0" smtClean="0"/>
              <a:t>	</a:t>
            </a:r>
          </a:p>
          <a:p>
            <a:r>
              <a:rPr lang="en-US" sz="2400" dirty="0"/>
              <a:t>	</a:t>
            </a:r>
            <a:r>
              <a:rPr lang="en-US" sz="2400" dirty="0" smtClean="0"/>
              <a:t>*If problem isn’t identified as ‘legal,’ people don’t 	seek legal information or legal help</a:t>
            </a:r>
          </a:p>
          <a:p>
            <a:endParaRPr lang="en-US" sz="2400" dirty="0"/>
          </a:p>
          <a:p>
            <a:endParaRPr lang="en-CA"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000" y="1628800"/>
            <a:ext cx="3240360" cy="3240360"/>
          </a:xfrm>
          <a:prstGeom prst="rect">
            <a:avLst/>
          </a:prstGeom>
        </p:spPr>
      </p:pic>
    </p:spTree>
    <p:extLst>
      <p:ext uri="{BB962C8B-B14F-4D97-AF65-F5344CB8AC3E}">
        <p14:creationId xmlns:p14="http://schemas.microsoft.com/office/powerpoint/2010/main" val="87666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980728"/>
            <a:ext cx="8136904" cy="4524315"/>
          </a:xfrm>
          <a:prstGeom prst="rect">
            <a:avLst/>
          </a:prstGeom>
          <a:noFill/>
        </p:spPr>
        <p:txBody>
          <a:bodyPr wrap="square" rtlCol="0">
            <a:spAutoFit/>
          </a:bodyPr>
          <a:lstStyle/>
          <a:p>
            <a:r>
              <a:rPr lang="en-US" sz="2800" b="1" dirty="0" smtClean="0"/>
              <a:t>Tool </a:t>
            </a:r>
            <a:r>
              <a:rPr lang="en-US" sz="2800" b="1" dirty="0"/>
              <a:t>2: </a:t>
            </a:r>
            <a:r>
              <a:rPr lang="en-US" sz="2800" b="1" dirty="0" smtClean="0"/>
              <a:t>Method to detect legal issues</a:t>
            </a:r>
          </a:p>
          <a:p>
            <a:endParaRPr lang="en-US" sz="2000" dirty="0" smtClean="0">
              <a:sym typeface="Wingdings"/>
            </a:endParaRPr>
          </a:p>
          <a:p>
            <a:r>
              <a:rPr lang="en-US" sz="2400" dirty="0" smtClean="0">
                <a:sym typeface="Wingdings"/>
              </a:rPr>
              <a:t>Process: </a:t>
            </a:r>
          </a:p>
          <a:p>
            <a:endParaRPr lang="en-US" sz="2400" dirty="0" smtClean="0">
              <a:sym typeface="Wingdings"/>
            </a:endParaRPr>
          </a:p>
          <a:p>
            <a:pPr marL="742950" indent="-742950">
              <a:buAutoNum type="arabicPeriod"/>
            </a:pPr>
            <a:r>
              <a:rPr lang="en-US" sz="2400" dirty="0" smtClean="0">
                <a:sym typeface="Wingdings"/>
              </a:rPr>
              <a:t>Person presents issue</a:t>
            </a:r>
            <a:br>
              <a:rPr lang="en-US" sz="2400" dirty="0" smtClean="0">
                <a:sym typeface="Wingdings"/>
              </a:rPr>
            </a:br>
            <a:endParaRPr lang="en-US" sz="2400" dirty="0" smtClean="0">
              <a:sym typeface="Wingdings"/>
            </a:endParaRPr>
          </a:p>
          <a:p>
            <a:pPr marL="742950" indent="-742950">
              <a:buAutoNum type="arabicPeriod"/>
            </a:pPr>
            <a:r>
              <a:rPr lang="en-US" sz="2400" dirty="0" smtClean="0">
                <a:sym typeface="Wingdings"/>
              </a:rPr>
              <a:t>You identify:</a:t>
            </a:r>
          </a:p>
          <a:p>
            <a:endParaRPr lang="en-US" sz="2400" dirty="0" smtClean="0">
              <a:sym typeface="Wingdings"/>
            </a:endParaRPr>
          </a:p>
          <a:p>
            <a:pPr marL="742950" indent="-742950">
              <a:buAutoNum type="alphaLcPeriod"/>
            </a:pPr>
            <a:r>
              <a:rPr lang="en-US" sz="2400" dirty="0">
                <a:sym typeface="Wingdings"/>
              </a:rPr>
              <a:t>m</a:t>
            </a:r>
            <a:r>
              <a:rPr lang="en-US" sz="2400" dirty="0" smtClean="0">
                <a:sym typeface="Wingdings"/>
              </a:rPr>
              <a:t>ain (obvious) legal topic </a:t>
            </a:r>
            <a:r>
              <a:rPr lang="en-US" sz="2400" dirty="0" smtClean="0">
                <a:sym typeface="Wingdings" panose="05000000000000000000" pitchFamily="2" charset="2"/>
              </a:rPr>
              <a:t> </a:t>
            </a:r>
            <a:r>
              <a:rPr lang="en-US" sz="2400" dirty="0">
                <a:sym typeface="Wingdings" panose="05000000000000000000" pitchFamily="2" charset="2"/>
              </a:rPr>
              <a:t>then funnel it down</a:t>
            </a:r>
            <a:endParaRPr lang="en-US" sz="2400" dirty="0" smtClean="0">
              <a:sym typeface="Wingdings"/>
            </a:endParaRPr>
          </a:p>
          <a:p>
            <a:pPr marL="742950" indent="-742950">
              <a:buAutoNum type="alphaLcPeriod"/>
            </a:pPr>
            <a:r>
              <a:rPr lang="en-US" sz="2400" dirty="0">
                <a:sym typeface="Wingdings"/>
              </a:rPr>
              <a:t>s</a:t>
            </a:r>
            <a:r>
              <a:rPr lang="en-US" sz="2400" dirty="0" smtClean="0">
                <a:sym typeface="Wingdings"/>
              </a:rPr>
              <a:t>ub-topic(s)</a:t>
            </a:r>
          </a:p>
          <a:p>
            <a:endParaRPr lang="en-US" sz="2400" dirty="0" smtClean="0">
              <a:sym typeface="Wingdings"/>
            </a:endParaRPr>
          </a:p>
          <a:p>
            <a:r>
              <a:rPr lang="en-US" sz="2400" dirty="0" smtClean="0">
                <a:sym typeface="Wingdings"/>
              </a:rPr>
              <a:t>3. 	You ask questions to detect related legal issues  </a:t>
            </a:r>
            <a:endParaRPr lang="en-US" sz="2400" dirty="0"/>
          </a:p>
        </p:txBody>
      </p:sp>
    </p:spTree>
    <p:extLst>
      <p:ext uri="{BB962C8B-B14F-4D97-AF65-F5344CB8AC3E}">
        <p14:creationId xmlns:p14="http://schemas.microsoft.com/office/powerpoint/2010/main" val="27094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355" y="707271"/>
            <a:ext cx="8179393" cy="6709529"/>
          </a:xfrm>
          <a:prstGeom prst="rect">
            <a:avLst/>
          </a:prstGeom>
          <a:noFill/>
        </p:spPr>
        <p:txBody>
          <a:bodyPr wrap="square" rtlCol="0">
            <a:spAutoFit/>
          </a:bodyPr>
          <a:lstStyle/>
          <a:p>
            <a:r>
              <a:rPr lang="en-US" sz="2800" b="1" dirty="0"/>
              <a:t>Method to </a:t>
            </a:r>
            <a:r>
              <a:rPr lang="en-US" sz="2800" b="1" dirty="0" smtClean="0"/>
              <a:t>detect legal issues</a:t>
            </a:r>
          </a:p>
          <a:p>
            <a:endParaRPr lang="en-US" sz="1400" dirty="0"/>
          </a:p>
          <a:p>
            <a:r>
              <a:rPr lang="en-US" sz="2400" dirty="0" smtClean="0"/>
              <a:t>Example:</a:t>
            </a:r>
            <a:r>
              <a:rPr lang="en-US" sz="3200" dirty="0" smtClean="0"/>
              <a:t> </a:t>
            </a:r>
          </a:p>
          <a:p>
            <a:endParaRPr lang="en-US" sz="800" dirty="0" smtClean="0"/>
          </a:p>
          <a:p>
            <a:pPr marL="457200" indent="-457200">
              <a:buAutoNum type="arabicPeriod"/>
            </a:pPr>
            <a:r>
              <a:rPr lang="en-US" sz="2400" dirty="0" smtClean="0">
                <a:solidFill>
                  <a:schemeClr val="tx1">
                    <a:lumMod val="50000"/>
                    <a:lumOff val="50000"/>
                  </a:schemeClr>
                </a:solidFill>
                <a:sym typeface="Wingdings"/>
              </a:rPr>
              <a:t>Presenting issue </a:t>
            </a:r>
            <a:r>
              <a:rPr lang="en-US" sz="2400" dirty="0" smtClean="0">
                <a:sym typeface="Wingdings"/>
              </a:rPr>
              <a:t>= I’m living in a terrible apartment. The stove is broken, the lock on the door is loose and the rent keeps going up. I want to move out but I can’t break my lease. And I have bad credit so I won’t be able to rent another apartment. What can I do? </a:t>
            </a:r>
            <a:br>
              <a:rPr lang="en-US" sz="2400" dirty="0" smtClean="0">
                <a:sym typeface="Wingdings"/>
              </a:rPr>
            </a:br>
            <a:endParaRPr lang="en-US" sz="2400" dirty="0">
              <a:sym typeface="Wingdings"/>
            </a:endParaRPr>
          </a:p>
          <a:p>
            <a:pPr marL="457200" indent="-457200">
              <a:buAutoNum type="arabicPeriod"/>
            </a:pPr>
            <a:r>
              <a:rPr lang="en-US" sz="2400" dirty="0" smtClean="0">
                <a:solidFill>
                  <a:srgbClr val="7F7F7F"/>
                </a:solidFill>
                <a:sym typeface="Wingdings"/>
              </a:rPr>
              <a:t>You identify: </a:t>
            </a:r>
          </a:p>
          <a:p>
            <a:endParaRPr lang="en-US" sz="2400" dirty="0" smtClean="0">
              <a:sym typeface="Wingdings"/>
            </a:endParaRPr>
          </a:p>
          <a:p>
            <a:pPr marL="514350" indent="-514350">
              <a:buAutoNum type="alphaLcPeriod"/>
            </a:pPr>
            <a:r>
              <a:rPr lang="en-US" sz="2400" dirty="0">
                <a:solidFill>
                  <a:srgbClr val="7F7F7F"/>
                </a:solidFill>
                <a:sym typeface="Wingdings"/>
              </a:rPr>
              <a:t>m</a:t>
            </a:r>
            <a:r>
              <a:rPr lang="en-US" sz="2400" dirty="0" smtClean="0">
                <a:solidFill>
                  <a:srgbClr val="7F7F7F"/>
                </a:solidFill>
                <a:sym typeface="Wingdings"/>
              </a:rPr>
              <a:t>ain (obvious) legal topic </a:t>
            </a:r>
            <a:r>
              <a:rPr lang="en-US" sz="2400" dirty="0" smtClean="0">
                <a:sym typeface="Wingdings"/>
              </a:rPr>
              <a:t>= housing</a:t>
            </a:r>
          </a:p>
          <a:p>
            <a:endParaRPr lang="en-US" sz="2400" dirty="0">
              <a:sym typeface="Wingdings"/>
            </a:endParaRPr>
          </a:p>
          <a:p>
            <a:pPr marL="457200" indent="-457200">
              <a:buAutoNum type="alphaLcPeriod" startAt="2"/>
            </a:pPr>
            <a:r>
              <a:rPr lang="en-US" sz="2400" dirty="0" smtClean="0">
                <a:solidFill>
                  <a:srgbClr val="7F7F7F"/>
                </a:solidFill>
                <a:sym typeface="Wingdings"/>
              </a:rPr>
              <a:t>sub-topic(s) </a:t>
            </a:r>
            <a:r>
              <a:rPr lang="en-US" sz="2400" dirty="0" smtClean="0">
                <a:sym typeface="Wingdings"/>
              </a:rPr>
              <a:t>=	laws that protect tenants</a:t>
            </a:r>
          </a:p>
          <a:p>
            <a:r>
              <a:rPr lang="en-US" sz="2400" dirty="0">
                <a:sym typeface="Wingdings"/>
              </a:rPr>
              <a:t>	</a:t>
            </a:r>
            <a:r>
              <a:rPr lang="en-US" sz="2400" dirty="0" smtClean="0">
                <a:sym typeface="Wingdings"/>
              </a:rPr>
              <a:t>	    =	moving out</a:t>
            </a:r>
          </a:p>
          <a:p>
            <a:r>
              <a:rPr lang="en-US" sz="2400" dirty="0" smtClean="0">
                <a:sym typeface="Wingdings"/>
              </a:rPr>
              <a:t>				 </a:t>
            </a:r>
          </a:p>
          <a:p>
            <a:r>
              <a:rPr lang="en-US" sz="3600" dirty="0" smtClean="0">
                <a:sym typeface="Wingdings"/>
              </a:rPr>
              <a:t>	</a:t>
            </a:r>
          </a:p>
        </p:txBody>
      </p:sp>
    </p:spTree>
    <p:extLst>
      <p:ext uri="{BB962C8B-B14F-4D97-AF65-F5344CB8AC3E}">
        <p14:creationId xmlns:p14="http://schemas.microsoft.com/office/powerpoint/2010/main" val="19147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fade">
                                      <p:cBhvr>
                                        <p:cTn id="3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914" y="692696"/>
            <a:ext cx="8504881" cy="7386638"/>
          </a:xfrm>
          <a:prstGeom prst="rect">
            <a:avLst/>
          </a:prstGeom>
        </p:spPr>
        <p:txBody>
          <a:bodyPr wrap="square">
            <a:spAutoFit/>
          </a:bodyPr>
          <a:lstStyle/>
          <a:p>
            <a:endParaRPr lang="en-US" sz="1400" b="1" dirty="0"/>
          </a:p>
          <a:p>
            <a:r>
              <a:rPr lang="en-US" dirty="0" smtClean="0">
                <a:solidFill>
                  <a:srgbClr val="7F7F7F"/>
                </a:solidFill>
                <a:sym typeface="Wingdings"/>
              </a:rPr>
              <a:t>3. Ask questions to identify related legal issues </a:t>
            </a:r>
            <a:r>
              <a:rPr lang="en-US" dirty="0" smtClean="0">
                <a:sym typeface="Wingdings"/>
              </a:rPr>
              <a:t>	 </a:t>
            </a:r>
          </a:p>
          <a:p>
            <a:endParaRPr lang="en-US" dirty="0" smtClean="0">
              <a:sym typeface="Wingdings"/>
            </a:endParaRPr>
          </a:p>
          <a:p>
            <a:pPr marL="342900" indent="-342900">
              <a:buFont typeface="Arial"/>
              <a:buChar char="•"/>
            </a:pPr>
            <a:r>
              <a:rPr lang="en-US" b="1" dirty="0" smtClean="0">
                <a:sym typeface="Wingdings"/>
              </a:rPr>
              <a:t>Have you told the landlord about the stove and the lock?</a:t>
            </a:r>
            <a:endParaRPr lang="en-US" dirty="0">
              <a:sym typeface="Wingdings"/>
            </a:endParaRPr>
          </a:p>
          <a:p>
            <a:r>
              <a:rPr lang="en-US" dirty="0">
                <a:sym typeface="Wingdings"/>
              </a:rPr>
              <a:t>		</a:t>
            </a:r>
            <a:r>
              <a:rPr lang="en-US" dirty="0" smtClean="0">
                <a:sym typeface="Wingdings"/>
              </a:rPr>
              <a:t>legal topic = housing law</a:t>
            </a:r>
            <a:endParaRPr lang="en-US" dirty="0">
              <a:sym typeface="Wingdings"/>
            </a:endParaRPr>
          </a:p>
          <a:p>
            <a:r>
              <a:rPr lang="en-US" dirty="0">
                <a:sym typeface="Wingdings"/>
              </a:rPr>
              <a:t>	</a:t>
            </a:r>
            <a:r>
              <a:rPr lang="en-US" dirty="0" smtClean="0">
                <a:sym typeface="Wingdings"/>
              </a:rPr>
              <a:t>	sub-topic   = </a:t>
            </a:r>
            <a:r>
              <a:rPr lang="en-US" dirty="0">
                <a:sym typeface="Wingdings"/>
              </a:rPr>
              <a:t>repairs, </a:t>
            </a:r>
            <a:r>
              <a:rPr lang="en-US" dirty="0" smtClean="0">
                <a:sym typeface="Wingdings"/>
              </a:rPr>
              <a:t>maintenance</a:t>
            </a:r>
          </a:p>
          <a:p>
            <a:r>
              <a:rPr lang="en-US" dirty="0" smtClean="0">
                <a:sym typeface="Wingdings"/>
              </a:rPr>
              <a:t>							</a:t>
            </a:r>
          </a:p>
          <a:p>
            <a:pPr marL="285750" indent="-285750">
              <a:buFont typeface="Arial" panose="020B0604020202020204" pitchFamily="34" charset="0"/>
              <a:buChar char="•"/>
            </a:pPr>
            <a:r>
              <a:rPr lang="en-US" b="1" dirty="0">
                <a:sym typeface="Wingdings"/>
              </a:rPr>
              <a:t>How often is your rent going up and by how much? </a:t>
            </a:r>
            <a:r>
              <a:rPr lang="en-US" dirty="0">
                <a:sym typeface="Wingdings"/>
              </a:rPr>
              <a:t>	</a:t>
            </a:r>
          </a:p>
          <a:p>
            <a:r>
              <a:rPr lang="en-US" dirty="0">
                <a:sym typeface="Wingdings"/>
              </a:rPr>
              <a:t>		 legal topic = housing law</a:t>
            </a:r>
          </a:p>
          <a:p>
            <a:r>
              <a:rPr lang="en-US" dirty="0">
                <a:sym typeface="Wingdings"/>
              </a:rPr>
              <a:t>		 sub-topic   = paying rent </a:t>
            </a:r>
            <a:endParaRPr lang="en-US" dirty="0" smtClean="0">
              <a:sym typeface="Wingdings"/>
            </a:endParaRPr>
          </a:p>
          <a:p>
            <a:endParaRPr lang="en-US" b="1" dirty="0">
              <a:sym typeface="Wingdings"/>
            </a:endParaRPr>
          </a:p>
          <a:p>
            <a:pPr marL="285750" indent="-285750">
              <a:buFont typeface="Arial" panose="020B0604020202020204" pitchFamily="34" charset="0"/>
              <a:buChar char="•"/>
            </a:pPr>
            <a:r>
              <a:rPr lang="en-US" b="1" dirty="0" smtClean="0">
                <a:sym typeface="Wingdings"/>
              </a:rPr>
              <a:t> Are there children living in the apartment with you? </a:t>
            </a:r>
          </a:p>
          <a:p>
            <a:r>
              <a:rPr lang="en-US" dirty="0" smtClean="0">
                <a:sym typeface="Wingdings"/>
              </a:rPr>
              <a:t>		legal </a:t>
            </a:r>
            <a:r>
              <a:rPr lang="en-US" dirty="0">
                <a:sym typeface="Wingdings"/>
              </a:rPr>
              <a:t>topic = </a:t>
            </a:r>
            <a:r>
              <a:rPr lang="en-US" dirty="0" smtClean="0">
                <a:sym typeface="Wingdings"/>
              </a:rPr>
              <a:t>family </a:t>
            </a:r>
            <a:r>
              <a:rPr lang="en-US" dirty="0">
                <a:sym typeface="Wingdings"/>
              </a:rPr>
              <a:t>law</a:t>
            </a:r>
          </a:p>
          <a:p>
            <a:r>
              <a:rPr lang="en-US" dirty="0">
                <a:sym typeface="Wingdings"/>
              </a:rPr>
              <a:t>		</a:t>
            </a:r>
            <a:r>
              <a:rPr lang="en-US" dirty="0" smtClean="0">
                <a:sym typeface="Wingdings"/>
              </a:rPr>
              <a:t>sub-topic   </a:t>
            </a:r>
            <a:r>
              <a:rPr lang="en-US" dirty="0">
                <a:sym typeface="Wingdings"/>
              </a:rPr>
              <a:t>= </a:t>
            </a:r>
            <a:r>
              <a:rPr lang="en-US" dirty="0" smtClean="0">
                <a:sym typeface="Wingdings"/>
              </a:rPr>
              <a:t>child protection</a:t>
            </a:r>
            <a:endParaRPr lang="en-US" dirty="0">
              <a:sym typeface="Wingdings"/>
            </a:endParaRPr>
          </a:p>
          <a:p>
            <a:endParaRPr lang="en-US" b="1" dirty="0" smtClean="0">
              <a:sym typeface="Wingdings"/>
            </a:endParaRPr>
          </a:p>
          <a:p>
            <a:pPr marL="285750" indent="-285750">
              <a:buFont typeface="Arial" panose="020B0604020202020204" pitchFamily="34" charset="0"/>
              <a:buChar char="•"/>
            </a:pPr>
            <a:r>
              <a:rPr lang="en-US" b="1" dirty="0" smtClean="0">
                <a:sym typeface="Wingdings"/>
              </a:rPr>
              <a:t>How do you know your credit is “bad”? Have you taken any steps to try to improve it? </a:t>
            </a:r>
            <a:r>
              <a:rPr lang="en-US" dirty="0" smtClean="0">
                <a:sym typeface="Wingdings"/>
              </a:rPr>
              <a:t>		</a:t>
            </a:r>
            <a:r>
              <a:rPr lang="en-US" dirty="0">
                <a:sym typeface="Wingdings"/>
              </a:rPr>
              <a:t> </a:t>
            </a:r>
            <a:r>
              <a:rPr lang="en-US" dirty="0" smtClean="0">
                <a:sym typeface="Wingdings"/>
              </a:rPr>
              <a:t>        	</a:t>
            </a:r>
            <a:r>
              <a:rPr lang="en-US" dirty="0">
                <a:sym typeface="Wingdings"/>
              </a:rPr>
              <a:t>	</a:t>
            </a:r>
            <a:endParaRPr lang="en-US" dirty="0" smtClean="0">
              <a:sym typeface="Wingdings"/>
            </a:endParaRPr>
          </a:p>
          <a:p>
            <a:r>
              <a:rPr lang="en-US" dirty="0" smtClean="0">
                <a:sym typeface="Wingdings"/>
              </a:rPr>
              <a:t>		legal </a:t>
            </a:r>
            <a:r>
              <a:rPr lang="en-US" dirty="0">
                <a:sym typeface="Wingdings"/>
              </a:rPr>
              <a:t>topic = </a:t>
            </a:r>
            <a:r>
              <a:rPr lang="en-US" dirty="0" smtClean="0">
                <a:sym typeface="Wingdings"/>
              </a:rPr>
              <a:t>consumer </a:t>
            </a:r>
            <a:r>
              <a:rPr lang="en-US" dirty="0">
                <a:sym typeface="Wingdings"/>
              </a:rPr>
              <a:t>law</a:t>
            </a:r>
          </a:p>
          <a:p>
            <a:r>
              <a:rPr lang="en-US" dirty="0">
                <a:sym typeface="Wingdings"/>
              </a:rPr>
              <a:t>		sub-topic   = </a:t>
            </a:r>
            <a:r>
              <a:rPr lang="en-US" dirty="0" smtClean="0">
                <a:sym typeface="Wingdings"/>
              </a:rPr>
              <a:t>credit records</a:t>
            </a:r>
            <a:endParaRPr lang="en-US" dirty="0">
              <a:sym typeface="Wingdings"/>
            </a:endParaRPr>
          </a:p>
          <a:p>
            <a:endParaRPr lang="en-US" dirty="0">
              <a:sym typeface="Wingdings"/>
            </a:endParaRPr>
          </a:p>
          <a:p>
            <a:endParaRPr lang="en-US" dirty="0" smtClean="0">
              <a:sym typeface="Wingdings"/>
            </a:endParaRPr>
          </a:p>
          <a:p>
            <a:endParaRPr lang="en-US" dirty="0">
              <a:sym typeface="Wingdings"/>
            </a:endParaRPr>
          </a:p>
          <a:p>
            <a:endParaRPr lang="en-US" dirty="0" smtClean="0">
              <a:sym typeface="Wingdings"/>
            </a:endParaRPr>
          </a:p>
          <a:p>
            <a:endParaRPr lang="en-US" sz="3200" dirty="0">
              <a:sym typeface="Wingdings"/>
            </a:endParaRPr>
          </a:p>
          <a:p>
            <a:r>
              <a:rPr lang="en-US" sz="3200" dirty="0">
                <a:sym typeface="Wingdings"/>
              </a:rPr>
              <a:t> 			</a:t>
            </a:r>
            <a:endParaRPr lang="en-US" sz="3200" dirty="0"/>
          </a:p>
        </p:txBody>
      </p:sp>
    </p:spTree>
    <p:extLst>
      <p:ext uri="{BB962C8B-B14F-4D97-AF65-F5344CB8AC3E}">
        <p14:creationId xmlns:p14="http://schemas.microsoft.com/office/powerpoint/2010/main" val="128893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fade">
                                      <p:cBhvr>
                                        <p:cTn id="28" dur="500"/>
                                        <p:tgtEl>
                                          <p:spTgt spid="2">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fade">
                                      <p:cBhvr>
                                        <p:cTn id="33" dur="500"/>
                                        <p:tgtEl>
                                          <p:spTgt spid="2">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12" end="12"/>
                                            </p:txEl>
                                          </p:spTgt>
                                        </p:tgtEl>
                                        <p:attrNameLst>
                                          <p:attrName>style.visibility</p:attrName>
                                        </p:attrNameLst>
                                      </p:cBhvr>
                                      <p:to>
                                        <p:strVal val="visible"/>
                                      </p:to>
                                    </p:set>
                                    <p:animEffect transition="in" filter="fade">
                                      <p:cBhvr>
                                        <p:cTn id="38" dur="500"/>
                                        <p:tgtEl>
                                          <p:spTgt spid="2">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animEffect transition="in" filter="fade">
                                      <p:cBhvr>
                                        <p:cTn id="41" dur="500"/>
                                        <p:tgtEl>
                                          <p:spTgt spid="2">
                                            <p:txEl>
                                              <p:pRg st="13" end="1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15" end="15"/>
                                            </p:txEl>
                                          </p:spTgt>
                                        </p:tgtEl>
                                        <p:attrNameLst>
                                          <p:attrName>style.visibility</p:attrName>
                                        </p:attrNameLst>
                                      </p:cBhvr>
                                      <p:to>
                                        <p:strVal val="visible"/>
                                      </p:to>
                                    </p:set>
                                    <p:animEffect transition="in" filter="fade">
                                      <p:cBhvr>
                                        <p:cTn id="46" dur="500"/>
                                        <p:tgtEl>
                                          <p:spTgt spid="2">
                                            <p:txEl>
                                              <p:pRg st="15" end="1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16" end="16"/>
                                            </p:txEl>
                                          </p:spTgt>
                                        </p:tgtEl>
                                        <p:attrNameLst>
                                          <p:attrName>style.visibility</p:attrName>
                                        </p:attrNameLst>
                                      </p:cBhvr>
                                      <p:to>
                                        <p:strVal val="visible"/>
                                      </p:to>
                                    </p:set>
                                    <p:animEffect transition="in" filter="fade">
                                      <p:cBhvr>
                                        <p:cTn id="51" dur="500"/>
                                        <p:tgtEl>
                                          <p:spTgt spid="2">
                                            <p:txEl>
                                              <p:pRg st="16" end="16"/>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7" end="17"/>
                                            </p:txEl>
                                          </p:spTgt>
                                        </p:tgtEl>
                                        <p:attrNameLst>
                                          <p:attrName>style.visibility</p:attrName>
                                        </p:attrNameLst>
                                      </p:cBhvr>
                                      <p:to>
                                        <p:strVal val="visible"/>
                                      </p:to>
                                    </p:set>
                                    <p:animEffect transition="in" filter="fade">
                                      <p:cBhvr>
                                        <p:cTn id="54"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0"/>
            <a:ext cx="7327776" cy="6858000"/>
          </a:xfrm>
          <a:prstGeom prst="rect">
            <a:avLst/>
          </a:prstGeom>
          <a:noFill/>
          <a:ln>
            <a:noFill/>
          </a:ln>
        </p:spPr>
      </p:pic>
    </p:spTree>
    <p:extLst>
      <p:ext uri="{BB962C8B-B14F-4D97-AF65-F5344CB8AC3E}">
        <p14:creationId xmlns:p14="http://schemas.microsoft.com/office/powerpoint/2010/main" val="13128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614796" y="1196752"/>
            <a:ext cx="8089900" cy="4862870"/>
          </a:xfrm>
          <a:prstGeom prst="rect">
            <a:avLst/>
          </a:prstGeom>
          <a:noFill/>
          <a:ln w="9525">
            <a:noFill/>
            <a:miter lim="800000"/>
            <a:headEnd/>
            <a:tailEnd/>
          </a:ln>
        </p:spPr>
        <p:txBody>
          <a:bodyPr>
            <a:spAutoFit/>
          </a:bodyPr>
          <a:lstStyle/>
          <a:p>
            <a:pPr marL="342900" indent="-342900"/>
            <a:r>
              <a:rPr lang="en-US" sz="2400" b="1" dirty="0"/>
              <a:t>Detecting Legal Issues - </a:t>
            </a:r>
            <a:r>
              <a:rPr lang="en-US" sz="2400" dirty="0" smtClean="0">
                <a:latin typeface="News Gothic MT"/>
              </a:rPr>
              <a:t>Small </a:t>
            </a:r>
            <a:r>
              <a:rPr lang="en-US" sz="2400" dirty="0">
                <a:latin typeface="News Gothic MT"/>
              </a:rPr>
              <a:t>Group Exercise </a:t>
            </a:r>
            <a:r>
              <a:rPr lang="en-US" sz="2400" dirty="0" smtClean="0">
                <a:latin typeface="News Gothic MT"/>
              </a:rPr>
              <a:t> #1 </a:t>
            </a:r>
          </a:p>
          <a:p>
            <a:pPr marL="342900" indent="-342900"/>
            <a:endParaRPr lang="en-US" sz="2000" dirty="0">
              <a:latin typeface="News Gothic MT"/>
            </a:endParaRPr>
          </a:p>
          <a:p>
            <a:pPr marL="342900" indent="-342900">
              <a:buFontTx/>
              <a:buAutoNum type="arabicPeriod"/>
            </a:pPr>
            <a:r>
              <a:rPr lang="en-US" sz="2000" dirty="0" smtClean="0">
                <a:latin typeface="News Gothic MT"/>
              </a:rPr>
              <a:t>Look at your group’s “presenting issue”  </a:t>
            </a:r>
            <a:br>
              <a:rPr lang="en-US" sz="2000" dirty="0" smtClean="0">
                <a:latin typeface="News Gothic MT"/>
              </a:rPr>
            </a:br>
            <a:endParaRPr lang="en-US" sz="2000" dirty="0">
              <a:latin typeface="News Gothic MT"/>
            </a:endParaRPr>
          </a:p>
          <a:p>
            <a:pPr marL="342900" indent="-342900">
              <a:buFontTx/>
              <a:buAutoNum type="arabicPeriod"/>
            </a:pPr>
            <a:r>
              <a:rPr lang="en-US" sz="2000" dirty="0" smtClean="0">
                <a:latin typeface="News Gothic MT"/>
              </a:rPr>
              <a:t>Discuss:</a:t>
            </a:r>
            <a:endParaRPr lang="en-US" sz="2000" dirty="0">
              <a:latin typeface="News Gothic MT"/>
            </a:endParaRPr>
          </a:p>
          <a:p>
            <a:pPr marL="342900" indent="-342900"/>
            <a:r>
              <a:rPr lang="en-US" sz="2000" dirty="0">
                <a:latin typeface="News Gothic MT"/>
                <a:sym typeface="Wingdings" pitchFamily="2" charset="2"/>
              </a:rPr>
              <a:t>	</a:t>
            </a:r>
            <a:r>
              <a:rPr lang="en-US" sz="2000" dirty="0" smtClean="0">
                <a:latin typeface="News Gothic MT"/>
                <a:sym typeface="Wingdings" pitchFamily="2" charset="2"/>
              </a:rPr>
              <a:t>a. the </a:t>
            </a:r>
            <a:r>
              <a:rPr lang="en-US" sz="2000" dirty="0" smtClean="0">
                <a:latin typeface="News Gothic MT"/>
              </a:rPr>
              <a:t>legal topic involved</a:t>
            </a:r>
          </a:p>
          <a:p>
            <a:pPr marL="342900" indent="-342900"/>
            <a:r>
              <a:rPr lang="en-US" sz="2000" dirty="0">
                <a:latin typeface="News Gothic MT"/>
              </a:rPr>
              <a:t>	b</a:t>
            </a:r>
            <a:r>
              <a:rPr lang="en-US" sz="2000" dirty="0" smtClean="0">
                <a:latin typeface="News Gothic MT"/>
              </a:rPr>
              <a:t>. the sub-topic(s</a:t>
            </a:r>
            <a:r>
              <a:rPr lang="en-US" sz="2000" dirty="0">
                <a:latin typeface="News Gothic MT"/>
              </a:rPr>
              <a:t>) </a:t>
            </a:r>
            <a:r>
              <a:rPr lang="en-US" sz="2000" dirty="0" smtClean="0">
                <a:latin typeface="News Gothic MT"/>
              </a:rPr>
              <a:t>involved</a:t>
            </a:r>
          </a:p>
          <a:p>
            <a:pPr marL="342900" indent="-342900"/>
            <a:r>
              <a:rPr lang="en-US" sz="2000" dirty="0">
                <a:latin typeface="News Gothic MT"/>
              </a:rPr>
              <a:t>	c</a:t>
            </a:r>
            <a:r>
              <a:rPr lang="en-US" sz="2000" dirty="0" smtClean="0">
                <a:latin typeface="News Gothic MT"/>
              </a:rPr>
              <a:t>. questions you would ask to detect related legal issues</a:t>
            </a:r>
          </a:p>
          <a:p>
            <a:pPr marL="342900" indent="-342900"/>
            <a:r>
              <a:rPr lang="en-US" sz="2000" dirty="0">
                <a:latin typeface="News Gothic MT"/>
              </a:rPr>
              <a:t>	</a:t>
            </a:r>
            <a:r>
              <a:rPr lang="en-US" sz="2000" dirty="0" smtClean="0">
                <a:latin typeface="News Gothic MT"/>
              </a:rPr>
              <a:t>d. legal topics and sub-topics for related legal issues</a:t>
            </a:r>
          </a:p>
          <a:p>
            <a:pPr marL="342900" indent="-342900"/>
            <a:r>
              <a:rPr lang="en-US" sz="2000" dirty="0">
                <a:latin typeface="News Gothic MT"/>
              </a:rPr>
              <a:t>	</a:t>
            </a:r>
          </a:p>
          <a:p>
            <a:r>
              <a:rPr lang="en-CA" sz="2000" dirty="0" smtClean="0">
                <a:latin typeface="+mj-lt"/>
              </a:rPr>
              <a:t>3. Choose a spokesperson to share your ideas. </a:t>
            </a:r>
            <a:endParaRPr lang="en-CA" sz="2000" dirty="0">
              <a:latin typeface="+mj-lt"/>
            </a:endParaRPr>
          </a:p>
          <a:p>
            <a:endParaRPr lang="en-US" dirty="0" smtClean="0">
              <a:solidFill>
                <a:schemeClr val="accent2"/>
              </a:solidFill>
              <a:latin typeface="News Gothic MT"/>
            </a:endParaRPr>
          </a:p>
          <a:p>
            <a:r>
              <a:rPr lang="en-US" sz="2000" dirty="0" smtClean="0">
                <a:latin typeface="News Gothic MT"/>
              </a:rPr>
              <a:t>* Note: This exercise is not about answering the legal question. </a:t>
            </a:r>
          </a:p>
          <a:p>
            <a:pPr marL="342900" indent="-342900"/>
            <a:endParaRPr lang="en-US" sz="2400" b="1" dirty="0">
              <a:latin typeface="News Gothic MT"/>
            </a:endParaRPr>
          </a:p>
          <a:p>
            <a:pPr marL="342900" indent="-342900"/>
            <a:r>
              <a:rPr lang="en-US" sz="2400" b="1" dirty="0">
                <a:latin typeface="News Gothic MT"/>
              </a:rPr>
              <a:t> </a:t>
            </a:r>
          </a:p>
        </p:txBody>
      </p:sp>
    </p:spTree>
    <p:extLst>
      <p:ext uri="{BB962C8B-B14F-4D97-AF65-F5344CB8AC3E}">
        <p14:creationId xmlns:p14="http://schemas.microsoft.com/office/powerpoint/2010/main" val="255468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574148" y="339221"/>
            <a:ext cx="7875737" cy="9494907"/>
          </a:xfrm>
          <a:prstGeom prst="rect">
            <a:avLst/>
          </a:prstGeom>
          <a:noFill/>
          <a:ln w="9525">
            <a:noFill/>
            <a:miter lim="800000"/>
            <a:headEnd/>
            <a:tailEnd/>
          </a:ln>
        </p:spPr>
        <p:txBody>
          <a:bodyPr wrap="square">
            <a:spAutoFit/>
          </a:bodyPr>
          <a:lstStyle/>
          <a:p>
            <a:endParaRPr lang="en-US" sz="2400" b="1" dirty="0" smtClean="0">
              <a:latin typeface="News Gothic MT"/>
            </a:endParaRPr>
          </a:p>
          <a:p>
            <a:r>
              <a:rPr lang="en-US" sz="1700" b="1" dirty="0" smtClean="0">
                <a:latin typeface="News Gothic MT"/>
              </a:rPr>
              <a:t>Presenting Issues: </a:t>
            </a:r>
            <a:endParaRPr lang="en-US" sz="1700" dirty="0"/>
          </a:p>
          <a:p>
            <a:pPr marL="457200" lvl="0" indent="-457200">
              <a:buFont typeface="+mj-lt"/>
              <a:buAutoNum type="arabicPeriod"/>
            </a:pPr>
            <a:endParaRPr lang="en-CA" sz="1600" dirty="0" smtClean="0"/>
          </a:p>
          <a:p>
            <a:pPr marL="457200" indent="-457200">
              <a:buFont typeface="+mj-lt"/>
              <a:buAutoNum type="arabicPeriod"/>
            </a:pPr>
            <a:r>
              <a:rPr lang="en-CA" sz="1400" dirty="0"/>
              <a:t>I was late paying my rent a few times and then last month I just couldn’t pay it at all. I’m supposed to be getting child support from my ex </a:t>
            </a:r>
            <a:r>
              <a:rPr lang="en-CA" sz="1400" dirty="0" smtClean="0"/>
              <a:t>which helps with the rent but </a:t>
            </a:r>
            <a:r>
              <a:rPr lang="en-CA" sz="1400" dirty="0"/>
              <a:t>he never pays on time. Now my landlord is saying he’s going to evict me. It’s March and it’s freezing. Can I get evicted in </a:t>
            </a:r>
            <a:r>
              <a:rPr lang="en-CA" sz="1400" dirty="0" smtClean="0"/>
              <a:t>the </a:t>
            </a:r>
            <a:r>
              <a:rPr lang="en-CA" sz="1400" dirty="0"/>
              <a:t>winter? </a:t>
            </a:r>
            <a:r>
              <a:rPr lang="en-CA" sz="1400" dirty="0" smtClean="0"/>
              <a:t/>
            </a:r>
            <a:br>
              <a:rPr lang="en-CA" sz="1400" dirty="0" smtClean="0"/>
            </a:br>
            <a:endParaRPr lang="en-CA" sz="1400" dirty="0" smtClean="0"/>
          </a:p>
          <a:p>
            <a:pPr marL="457200" indent="-457200">
              <a:buFont typeface="+mj-lt"/>
              <a:buAutoNum type="arabicPeriod"/>
            </a:pPr>
            <a:r>
              <a:rPr lang="en-CA" sz="1400" dirty="0" smtClean="0"/>
              <a:t>My </a:t>
            </a:r>
            <a:r>
              <a:rPr lang="en-CA" sz="1400" dirty="0"/>
              <a:t>sister has an intellectual disability. She has been working at the same grocery store for 5 years but </a:t>
            </a:r>
            <a:r>
              <a:rPr lang="en-CA" sz="1400" dirty="0" smtClean="0"/>
              <a:t>they make her work on all </a:t>
            </a:r>
            <a:r>
              <a:rPr lang="en-CA" sz="1400" dirty="0"/>
              <a:t>of the statutory holidays and I think she gets paid less than the other employees. I’m the one who helps pay her bills but she doesn’t have enough money each month so I have to help her out. But I’m struggling financially too. This doesn’t seem fair.  </a:t>
            </a:r>
            <a:r>
              <a:rPr lang="en-CA" sz="1400" dirty="0" smtClean="0"/>
              <a:t/>
            </a:r>
            <a:br>
              <a:rPr lang="en-CA" sz="1400" dirty="0" smtClean="0"/>
            </a:br>
            <a:endParaRPr lang="en-CA" sz="1400" dirty="0"/>
          </a:p>
          <a:p>
            <a:pPr marL="457200" lvl="0" indent="-457200">
              <a:buFont typeface="+mj-lt"/>
              <a:buAutoNum type="arabicPeriod"/>
            </a:pPr>
            <a:r>
              <a:rPr lang="en-CA" sz="1400" dirty="0" smtClean="0"/>
              <a:t>I have been on ODSP ever since my accident a few year’s ago. </a:t>
            </a:r>
            <a:r>
              <a:rPr lang="en-US" sz="1400" dirty="0" smtClean="0"/>
              <a:t>Recently </a:t>
            </a:r>
            <a:r>
              <a:rPr lang="en-US" sz="1400" dirty="0"/>
              <a:t>they did a medical review and cut me off. But I still can’t work. </a:t>
            </a:r>
            <a:r>
              <a:rPr lang="en-CA" sz="1400" dirty="0" smtClean="0"/>
              <a:t>How can I make ends meet and care for my children without this money? </a:t>
            </a:r>
            <a:br>
              <a:rPr lang="en-CA" sz="1400" dirty="0" smtClean="0"/>
            </a:br>
            <a:endParaRPr lang="en-CA" sz="1400" dirty="0" smtClean="0"/>
          </a:p>
          <a:p>
            <a:pPr marL="457200" indent="-457200">
              <a:buFont typeface="+mj-lt"/>
              <a:buAutoNum type="arabicPeriod"/>
            </a:pPr>
            <a:r>
              <a:rPr lang="en-US" sz="1400" dirty="0" smtClean="0"/>
              <a:t>Since my wife died, I’ve had to move into my son’s apartment. But </a:t>
            </a:r>
            <a:r>
              <a:rPr lang="en-US" sz="1400" dirty="0"/>
              <a:t>he’s not giving me enough money for groceries and medicine. And I think he’s taking my Old Age Security </a:t>
            </a:r>
            <a:r>
              <a:rPr lang="en-US" sz="1400" dirty="0" err="1"/>
              <a:t>cheques</a:t>
            </a:r>
            <a:r>
              <a:rPr lang="en-US" sz="1400" dirty="0"/>
              <a:t>. He’s hardly ever home and sometimes stays out all night. I want to live somewhere else but I don’t have anywhere to </a:t>
            </a:r>
            <a:r>
              <a:rPr lang="en-US" sz="1400" dirty="0" smtClean="0"/>
              <a:t>go.</a:t>
            </a:r>
            <a:br>
              <a:rPr lang="en-US" sz="1400" dirty="0" smtClean="0"/>
            </a:br>
            <a:endParaRPr lang="en-CA" sz="1400" dirty="0"/>
          </a:p>
          <a:p>
            <a:pPr marL="457200" indent="-457200">
              <a:buFont typeface="+mj-lt"/>
              <a:buAutoNum type="arabicPeriod"/>
            </a:pPr>
            <a:r>
              <a:rPr lang="en-CA" sz="1400" dirty="0" smtClean="0"/>
              <a:t>My </a:t>
            </a:r>
            <a:r>
              <a:rPr lang="en-CA" sz="1400" dirty="0"/>
              <a:t>mother had a stroke a few months ago and she is still recovering. She lives on her own and she just signed a contract with a door-to-door salesperson for a new energy contract. The person convinced her that she would be saving money but it looks like a she’ll actually be paying more. Can she get out of it? </a:t>
            </a:r>
          </a:p>
          <a:p>
            <a:pPr marL="457200" lvl="0" indent="-457200">
              <a:buFont typeface="+mj-lt"/>
              <a:buAutoNum type="arabicPeriod"/>
            </a:pPr>
            <a:endParaRPr lang="en-US" sz="1400" dirty="0"/>
          </a:p>
          <a:p>
            <a:pPr marL="457200" lvl="0" indent="-457200">
              <a:buFont typeface="+mj-lt"/>
              <a:buAutoNum type="arabicPeriod"/>
            </a:pPr>
            <a:endParaRPr lang="en-US" sz="1400" dirty="0" smtClean="0"/>
          </a:p>
          <a:p>
            <a:endParaRPr lang="en-US" sz="1700" dirty="0" smtClean="0"/>
          </a:p>
          <a:p>
            <a:pPr>
              <a:buFontTx/>
              <a:buAutoNum type="arabicPeriod"/>
            </a:pPr>
            <a:endParaRPr lang="en-US" sz="1700" dirty="0"/>
          </a:p>
          <a:p>
            <a:endParaRPr lang="en-US" sz="1700" dirty="0"/>
          </a:p>
          <a:p>
            <a:endParaRPr lang="en-US" sz="1700" dirty="0"/>
          </a:p>
          <a:p>
            <a:endParaRPr lang="en-US" dirty="0" smtClean="0"/>
          </a:p>
          <a:p>
            <a:pPr marL="457200" indent="-457200">
              <a:buFont typeface="+mj-lt"/>
              <a:buAutoNum type="arabicPeriod"/>
            </a:pPr>
            <a:endParaRPr lang="en-US" dirty="0" smtClean="0"/>
          </a:p>
          <a:p>
            <a:endParaRPr lang="en-US" dirty="0"/>
          </a:p>
          <a:p>
            <a:r>
              <a:rPr lang="en-US" dirty="0" smtClean="0">
                <a:latin typeface="News Gothic MT"/>
              </a:rPr>
              <a:t>														 </a:t>
            </a:r>
            <a:endParaRPr lang="en-US" dirty="0">
              <a:latin typeface="News Gothic MT"/>
            </a:endParaRPr>
          </a:p>
          <a:p>
            <a:pPr marL="342900" indent="-342900"/>
            <a:r>
              <a:rPr lang="en-US" dirty="0">
                <a:latin typeface="News Gothic MT"/>
              </a:rPr>
              <a:t> </a:t>
            </a:r>
          </a:p>
        </p:txBody>
      </p:sp>
    </p:spTree>
    <p:extLst>
      <p:ext uri="{BB962C8B-B14F-4D97-AF65-F5344CB8AC3E}">
        <p14:creationId xmlns:p14="http://schemas.microsoft.com/office/powerpoint/2010/main" val="205512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2"/>
          <p:cNvSpPr txBox="1">
            <a:spLocks noChangeArrowheads="1"/>
          </p:cNvSpPr>
          <p:nvPr/>
        </p:nvSpPr>
        <p:spPr bwMode="auto">
          <a:xfrm>
            <a:off x="895781" y="616771"/>
            <a:ext cx="4504508" cy="2308324"/>
          </a:xfrm>
          <a:prstGeom prst="rect">
            <a:avLst/>
          </a:prstGeom>
          <a:noFill/>
          <a:ln w="9525">
            <a:noFill/>
            <a:miter lim="800000"/>
            <a:headEnd/>
            <a:tailEnd/>
          </a:ln>
        </p:spPr>
        <p:txBody>
          <a:bodyPr wrap="none">
            <a:spAutoFit/>
          </a:bodyPr>
          <a:lstStyle/>
          <a:p>
            <a:r>
              <a:rPr lang="en-US" sz="2800" b="1" dirty="0" smtClean="0"/>
              <a:t>Tool </a:t>
            </a:r>
            <a:r>
              <a:rPr lang="en-US" sz="2800" b="1" dirty="0"/>
              <a:t>3</a:t>
            </a:r>
            <a:r>
              <a:rPr lang="en-US" sz="2800" b="1" dirty="0" smtClean="0"/>
              <a:t>: </a:t>
            </a:r>
          </a:p>
          <a:p>
            <a:endParaRPr lang="en-US" sz="3200" b="1" dirty="0"/>
          </a:p>
          <a:p>
            <a:r>
              <a:rPr lang="en-US" sz="2400" b="1" dirty="0" smtClean="0"/>
              <a:t>Sources </a:t>
            </a:r>
            <a:r>
              <a:rPr lang="en-US" sz="2400" b="1" dirty="0"/>
              <a:t>of </a:t>
            </a:r>
            <a:r>
              <a:rPr lang="en-US" sz="2400" b="1" dirty="0" smtClean="0"/>
              <a:t>Legal Information</a:t>
            </a:r>
          </a:p>
          <a:p>
            <a:endParaRPr lang="en-US" sz="3200" b="1" dirty="0"/>
          </a:p>
          <a:p>
            <a:r>
              <a:rPr lang="en-US" sz="2800" b="1" dirty="0" smtClean="0"/>
              <a:t> </a:t>
            </a:r>
            <a:endParaRPr lang="en-US" sz="2800" b="1" dirty="0"/>
          </a:p>
        </p:txBody>
      </p:sp>
      <p:pic>
        <p:nvPicPr>
          <p:cNvPr id="2" name="Picture 1" descr="leg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121" y="2512643"/>
            <a:ext cx="3603070" cy="3948441"/>
          </a:xfrm>
          <a:prstGeom prst="rect">
            <a:avLst/>
          </a:prstGeom>
        </p:spPr>
      </p:pic>
    </p:spTree>
    <p:extLst>
      <p:ext uri="{BB962C8B-B14F-4D97-AF65-F5344CB8AC3E}">
        <p14:creationId xmlns:p14="http://schemas.microsoft.com/office/powerpoint/2010/main" val="314371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76672"/>
            <a:ext cx="8042276" cy="576064"/>
          </a:xfrm>
        </p:spPr>
        <p:txBody>
          <a:bodyPr/>
          <a:lstStyle/>
          <a:p>
            <a:pPr algn="l"/>
            <a:r>
              <a:rPr lang="en-US" sz="2400" b="1" dirty="0">
                <a:solidFill>
                  <a:schemeClr val="tx1"/>
                </a:solidFill>
              </a:rPr>
              <a:t>Sources of Legal Information</a:t>
            </a:r>
          </a:p>
        </p:txBody>
      </p:sp>
      <p:pic>
        <p:nvPicPr>
          <p:cNvPr id="4" name="Content Placeholder 3" descr="cleo_logo_bilingual_colour_.gif"/>
          <p:cNvPicPr>
            <a:picLocks noGrp="1" noChangeAspect="1"/>
          </p:cNvPicPr>
          <p:nvPr>
            <p:ph idx="1"/>
          </p:nvPr>
        </p:nvPicPr>
        <p:blipFill>
          <a:blip r:embed="rId2"/>
          <a:srcRect/>
          <a:stretch>
            <a:fillRect/>
          </a:stretch>
        </p:blipFill>
        <p:spPr bwMode="auto">
          <a:xfrm>
            <a:off x="6084168" y="260648"/>
            <a:ext cx="2733700" cy="281410"/>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2500402372"/>
              </p:ext>
            </p:extLst>
          </p:nvPr>
        </p:nvGraphicFramePr>
        <p:xfrm>
          <a:off x="1043608" y="1196748"/>
          <a:ext cx="7488832" cy="5256587"/>
        </p:xfrm>
        <a:graphic>
          <a:graphicData uri="http://schemas.openxmlformats.org/drawingml/2006/table">
            <a:tbl>
              <a:tblPr firstRow="1" bandRow="1">
                <a:tableStyleId>{5C22544A-7EE6-4342-B048-85BDC9FD1C3A}</a:tableStyleId>
              </a:tblPr>
              <a:tblGrid>
                <a:gridCol w="1975204"/>
                <a:gridCol w="5513628"/>
              </a:tblGrid>
              <a:tr h="540466">
                <a:tc>
                  <a:txBody>
                    <a:bodyPr/>
                    <a:lstStyle/>
                    <a:p>
                      <a:r>
                        <a:rPr lang="en-CA" dirty="0" smtClean="0"/>
                        <a:t>Legal</a:t>
                      </a:r>
                      <a:r>
                        <a:rPr lang="en-CA" baseline="0" dirty="0" smtClean="0"/>
                        <a:t> topic</a:t>
                      </a:r>
                      <a:endParaRPr lang="en-CA" dirty="0"/>
                    </a:p>
                  </a:txBody>
                  <a:tcPr/>
                </a:tc>
                <a:tc>
                  <a:txBody>
                    <a:bodyPr/>
                    <a:lstStyle/>
                    <a:p>
                      <a:r>
                        <a:rPr lang="en-CA" dirty="0" smtClean="0"/>
                        <a:t>Source</a:t>
                      </a:r>
                      <a:endParaRPr lang="en-CA" dirty="0"/>
                    </a:p>
                  </a:txBody>
                  <a:tcPr/>
                </a:tc>
              </a:tr>
              <a:tr h="932859">
                <a:tc>
                  <a:txBody>
                    <a:bodyPr/>
                    <a:lstStyle/>
                    <a:p>
                      <a:r>
                        <a:rPr lang="en-CA" b="1" dirty="0" smtClean="0"/>
                        <a:t>Variety of topics</a:t>
                      </a:r>
                      <a:endParaRPr lang="en-CA" b="1" dirty="0"/>
                    </a:p>
                  </a:txBody>
                  <a:tcPr/>
                </a:tc>
                <a:tc>
                  <a:txBody>
                    <a:bodyPr/>
                    <a:lstStyle/>
                    <a:p>
                      <a:r>
                        <a:rPr lang="en-CA" dirty="0" smtClean="0"/>
                        <a:t>CLEO</a:t>
                      </a:r>
                      <a:endParaRPr lang="en-CA" dirty="0"/>
                    </a:p>
                  </a:txBody>
                  <a:tcPr/>
                </a:tc>
              </a:tr>
              <a:tr h="540466">
                <a:tc>
                  <a:txBody>
                    <a:bodyPr/>
                    <a:lstStyle/>
                    <a:p>
                      <a:endParaRPr lang="en-CA" dirty="0"/>
                    </a:p>
                  </a:txBody>
                  <a:tcPr/>
                </a:tc>
                <a:tc>
                  <a:txBody>
                    <a:bodyPr/>
                    <a:lstStyle/>
                    <a:p>
                      <a:r>
                        <a:rPr lang="en-CA" dirty="0" smtClean="0">
                          <a:solidFill>
                            <a:srgbClr val="FF0000"/>
                          </a:solidFill>
                        </a:rPr>
                        <a:t>CLEO’s Steps to Justice</a:t>
                      </a:r>
                      <a:endParaRPr lang="en-CA" dirty="0">
                        <a:solidFill>
                          <a:srgbClr val="FF0000"/>
                        </a:solidFill>
                      </a:endParaRPr>
                    </a:p>
                  </a:txBody>
                  <a:tcPr/>
                </a:tc>
              </a:tr>
              <a:tr h="540466">
                <a:tc>
                  <a:txBody>
                    <a:bodyPr/>
                    <a:lstStyle/>
                    <a:p>
                      <a:endParaRPr lang="en-CA"/>
                    </a:p>
                  </a:txBody>
                  <a:tcPr/>
                </a:tc>
                <a:tc>
                  <a:txBody>
                    <a:bodyPr/>
                    <a:lstStyle/>
                    <a:p>
                      <a:r>
                        <a:rPr lang="en-CA" dirty="0" smtClean="0"/>
                        <a:t>CLEO’s Your Legal Rights</a:t>
                      </a:r>
                      <a:endParaRPr lang="en-CA" dirty="0"/>
                    </a:p>
                  </a:txBody>
                  <a:tcPr/>
                </a:tc>
              </a:tr>
              <a:tr h="540466">
                <a:tc>
                  <a:txBody>
                    <a:bodyPr/>
                    <a:lstStyle/>
                    <a:p>
                      <a:r>
                        <a:rPr lang="en-CA" b="1" dirty="0" smtClean="0"/>
                        <a:t>Employment</a:t>
                      </a:r>
                      <a:endParaRPr lang="en-CA" b="1" dirty="0"/>
                    </a:p>
                  </a:txBody>
                  <a:tcPr/>
                </a:tc>
                <a:tc>
                  <a:txBody>
                    <a:bodyPr/>
                    <a:lstStyle/>
                    <a:p>
                      <a:r>
                        <a:rPr lang="en-CA" dirty="0" smtClean="0"/>
                        <a:t>Ontario Ministry of Labour</a:t>
                      </a:r>
                      <a:endParaRPr lang="en-CA" dirty="0"/>
                    </a:p>
                  </a:txBody>
                  <a:tcPr/>
                </a:tc>
              </a:tr>
              <a:tr h="540466">
                <a:tc>
                  <a:txBody>
                    <a:bodyPr/>
                    <a:lstStyle/>
                    <a:p>
                      <a:endParaRPr lang="en-CA"/>
                    </a:p>
                  </a:txBody>
                  <a:tcPr/>
                </a:tc>
                <a:tc>
                  <a:txBody>
                    <a:bodyPr/>
                    <a:lstStyle/>
                    <a:p>
                      <a:r>
                        <a:rPr lang="en-CA" dirty="0" smtClean="0"/>
                        <a:t>Workers’ Action Centre</a:t>
                      </a:r>
                      <a:endParaRPr lang="en-CA" dirty="0"/>
                    </a:p>
                  </a:txBody>
                  <a:tcPr/>
                </a:tc>
              </a:tr>
              <a:tr h="540466">
                <a:tc>
                  <a:txBody>
                    <a:bodyPr/>
                    <a:lstStyle/>
                    <a:p>
                      <a:r>
                        <a:rPr lang="en-CA" b="1" dirty="0" smtClean="0"/>
                        <a:t>Family</a:t>
                      </a:r>
                      <a:endParaRPr lang="en-CA" b="1" dirty="0"/>
                    </a:p>
                  </a:txBody>
                  <a:tcPr/>
                </a:tc>
                <a:tc>
                  <a:txBody>
                    <a:bodyPr/>
                    <a:lstStyle/>
                    <a:p>
                      <a:r>
                        <a:rPr lang="en-CA" dirty="0" smtClean="0"/>
                        <a:t>Family</a:t>
                      </a:r>
                      <a:r>
                        <a:rPr lang="en-CA" baseline="0" dirty="0" smtClean="0"/>
                        <a:t> Law Education for Women (FLEW)</a:t>
                      </a:r>
                      <a:endParaRPr lang="en-CA" dirty="0"/>
                    </a:p>
                  </a:txBody>
                  <a:tcPr/>
                </a:tc>
              </a:tr>
              <a:tr h="540466">
                <a:tc>
                  <a:txBody>
                    <a:bodyPr/>
                    <a:lstStyle/>
                    <a:p>
                      <a:endParaRPr lang="en-CA" dirty="0"/>
                    </a:p>
                  </a:txBody>
                  <a:tcPr/>
                </a:tc>
                <a:tc>
                  <a:txBody>
                    <a:bodyPr/>
                    <a:lstStyle/>
                    <a:p>
                      <a:r>
                        <a:rPr lang="en-CA" dirty="0" smtClean="0"/>
                        <a:t>Family Law Information</a:t>
                      </a:r>
                      <a:r>
                        <a:rPr lang="en-CA" baseline="0" dirty="0" smtClean="0"/>
                        <a:t> Program</a:t>
                      </a:r>
                      <a:endParaRPr lang="en-CA" dirty="0"/>
                    </a:p>
                  </a:txBody>
                  <a:tcPr/>
                </a:tc>
              </a:tr>
              <a:tr h="540466">
                <a:tc>
                  <a:txBody>
                    <a:bodyPr/>
                    <a:lstStyle/>
                    <a:p>
                      <a:endParaRPr lang="en-CA"/>
                    </a:p>
                  </a:txBody>
                  <a:tcPr/>
                </a:tc>
                <a:tc>
                  <a:txBody>
                    <a:bodyPr/>
                    <a:lstStyle/>
                    <a:p>
                      <a:r>
                        <a:rPr lang="en-CA" dirty="0" smtClean="0"/>
                        <a:t>Ministry of the Attorney General (MAG)</a:t>
                      </a:r>
                      <a:endParaRPr lang="en-CA" dirty="0"/>
                    </a:p>
                  </a:txBody>
                  <a:tcPr/>
                </a:tc>
              </a:tr>
            </a:tbl>
          </a:graphicData>
        </a:graphic>
      </p:graphicFrame>
    </p:spTree>
    <p:extLst>
      <p:ext uri="{BB962C8B-B14F-4D97-AF65-F5344CB8AC3E}">
        <p14:creationId xmlns:p14="http://schemas.microsoft.com/office/powerpoint/2010/main" val="26280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76672"/>
            <a:ext cx="8042276" cy="576064"/>
          </a:xfrm>
        </p:spPr>
        <p:txBody>
          <a:bodyPr/>
          <a:lstStyle/>
          <a:p>
            <a:pPr algn="l"/>
            <a:r>
              <a:rPr lang="en-US" sz="2400" b="1" dirty="0">
                <a:solidFill>
                  <a:schemeClr val="tx1"/>
                </a:solidFill>
              </a:rPr>
              <a:t>Sources of Legal Information</a:t>
            </a:r>
          </a:p>
        </p:txBody>
      </p:sp>
      <p:pic>
        <p:nvPicPr>
          <p:cNvPr id="4" name="Content Placeholder 3" descr="cleo_logo_bilingual_colour_.gif"/>
          <p:cNvPicPr>
            <a:picLocks noGrp="1" noChangeAspect="1"/>
          </p:cNvPicPr>
          <p:nvPr>
            <p:ph idx="1"/>
          </p:nvPr>
        </p:nvPicPr>
        <p:blipFill>
          <a:blip r:embed="rId2"/>
          <a:srcRect/>
          <a:stretch>
            <a:fillRect/>
          </a:stretch>
        </p:blipFill>
        <p:spPr bwMode="auto">
          <a:xfrm>
            <a:off x="6084168" y="260648"/>
            <a:ext cx="2733700" cy="281410"/>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1207647487"/>
              </p:ext>
            </p:extLst>
          </p:nvPr>
        </p:nvGraphicFramePr>
        <p:xfrm>
          <a:off x="1043608" y="1196748"/>
          <a:ext cx="7488832" cy="5035008"/>
        </p:xfrm>
        <a:graphic>
          <a:graphicData uri="http://schemas.openxmlformats.org/drawingml/2006/table">
            <a:tbl>
              <a:tblPr firstRow="1" bandRow="1">
                <a:tableStyleId>{5C22544A-7EE6-4342-B048-85BDC9FD1C3A}</a:tableStyleId>
              </a:tblPr>
              <a:tblGrid>
                <a:gridCol w="1975204"/>
                <a:gridCol w="5513628"/>
              </a:tblGrid>
              <a:tr h="540466">
                <a:tc>
                  <a:txBody>
                    <a:bodyPr/>
                    <a:lstStyle/>
                    <a:p>
                      <a:r>
                        <a:rPr lang="en-CA" dirty="0" smtClean="0"/>
                        <a:t>Legal</a:t>
                      </a:r>
                      <a:r>
                        <a:rPr lang="en-CA" baseline="0" dirty="0" smtClean="0"/>
                        <a:t> topic</a:t>
                      </a:r>
                      <a:endParaRPr lang="en-CA" dirty="0"/>
                    </a:p>
                  </a:txBody>
                  <a:tcPr/>
                </a:tc>
                <a:tc>
                  <a:txBody>
                    <a:bodyPr/>
                    <a:lstStyle/>
                    <a:p>
                      <a:r>
                        <a:rPr lang="en-CA" dirty="0" smtClean="0"/>
                        <a:t>Source</a:t>
                      </a:r>
                      <a:endParaRPr lang="en-CA" dirty="0"/>
                    </a:p>
                  </a:txBody>
                  <a:tcPr/>
                </a:tc>
              </a:tr>
              <a:tr h="611666">
                <a:tc>
                  <a:txBody>
                    <a:bodyPr/>
                    <a:lstStyle/>
                    <a:p>
                      <a:r>
                        <a:rPr lang="en-CA" b="1" dirty="0" smtClean="0"/>
                        <a:t>Housing</a:t>
                      </a:r>
                      <a:endParaRPr lang="en-CA" b="1" dirty="0"/>
                    </a:p>
                  </a:txBody>
                  <a:tcPr/>
                </a:tc>
                <a:tc>
                  <a:txBody>
                    <a:bodyPr/>
                    <a:lstStyle/>
                    <a:p>
                      <a:r>
                        <a:rPr lang="en-CA" dirty="0" smtClean="0"/>
                        <a:t>Advocacy</a:t>
                      </a:r>
                      <a:r>
                        <a:rPr lang="en-CA" baseline="0" dirty="0" smtClean="0"/>
                        <a:t> Centre for Tenants Ontario (ACTO)</a:t>
                      </a:r>
                      <a:endParaRPr lang="en-CA" dirty="0"/>
                    </a:p>
                  </a:txBody>
                  <a:tcPr/>
                </a:tc>
              </a:tr>
              <a:tr h="540466">
                <a:tc>
                  <a:txBody>
                    <a:bodyPr/>
                    <a:lstStyle/>
                    <a:p>
                      <a:endParaRPr lang="en-CA" dirty="0"/>
                    </a:p>
                  </a:txBody>
                  <a:tcPr/>
                </a:tc>
                <a:tc>
                  <a:txBody>
                    <a:bodyPr/>
                    <a:lstStyle/>
                    <a:p>
                      <a:r>
                        <a:rPr lang="en-CA" dirty="0" smtClean="0">
                          <a:solidFill>
                            <a:schemeClr val="tx1"/>
                          </a:solidFill>
                        </a:rPr>
                        <a:t>Centre for Equality in Accommodation</a:t>
                      </a:r>
                      <a:endParaRPr lang="en-CA" dirty="0">
                        <a:solidFill>
                          <a:schemeClr val="tx1"/>
                        </a:solidFill>
                      </a:endParaRPr>
                    </a:p>
                  </a:txBody>
                  <a:tcPr/>
                </a:tc>
              </a:tr>
              <a:tr h="540466">
                <a:tc>
                  <a:txBody>
                    <a:bodyPr/>
                    <a:lstStyle/>
                    <a:p>
                      <a:endParaRPr lang="en-CA" dirty="0"/>
                    </a:p>
                  </a:txBody>
                  <a:tcPr/>
                </a:tc>
                <a:tc>
                  <a:txBody>
                    <a:bodyPr/>
                    <a:lstStyle/>
                    <a:p>
                      <a:r>
                        <a:rPr lang="en-CA" dirty="0" smtClean="0"/>
                        <a:t>Federation of Metro Tenants’ Associations</a:t>
                      </a:r>
                      <a:r>
                        <a:rPr lang="en-CA" baseline="0" dirty="0" smtClean="0"/>
                        <a:t> (FMTA)</a:t>
                      </a:r>
                      <a:endParaRPr lang="en-CA" dirty="0"/>
                    </a:p>
                  </a:txBody>
                  <a:tcPr/>
                </a:tc>
              </a:tr>
              <a:tr h="540466">
                <a:tc>
                  <a:txBody>
                    <a:bodyPr/>
                    <a:lstStyle/>
                    <a:p>
                      <a:r>
                        <a:rPr lang="en-CA" b="1" dirty="0" smtClean="0"/>
                        <a:t>Human Rights</a:t>
                      </a:r>
                      <a:endParaRPr lang="en-CA" b="1" dirty="0"/>
                    </a:p>
                  </a:txBody>
                  <a:tcPr/>
                </a:tc>
                <a:tc>
                  <a:txBody>
                    <a:bodyPr/>
                    <a:lstStyle/>
                    <a:p>
                      <a:r>
                        <a:rPr lang="en-CA" dirty="0" smtClean="0"/>
                        <a:t>Human Rights Legal Support Centre (HRLSC)</a:t>
                      </a:r>
                      <a:endParaRPr lang="en-CA" dirty="0"/>
                    </a:p>
                  </a:txBody>
                  <a:tcPr/>
                </a:tc>
              </a:tr>
              <a:tr h="540466">
                <a:tc>
                  <a:txBody>
                    <a:bodyPr/>
                    <a:lstStyle/>
                    <a:p>
                      <a:r>
                        <a:rPr lang="en-CA" b="1" dirty="0" smtClean="0"/>
                        <a:t>Immigration</a:t>
                      </a:r>
                      <a:endParaRPr lang="en-CA" b="1" dirty="0"/>
                    </a:p>
                  </a:txBody>
                  <a:tcPr/>
                </a:tc>
                <a:tc>
                  <a:txBody>
                    <a:bodyPr/>
                    <a:lstStyle/>
                    <a:p>
                      <a:r>
                        <a:rPr lang="en-CA" dirty="0" smtClean="0"/>
                        <a:t>Refugee</a:t>
                      </a:r>
                      <a:r>
                        <a:rPr lang="en-CA" baseline="0" dirty="0" smtClean="0"/>
                        <a:t> Rights in Ontario (CLEO)</a:t>
                      </a:r>
                      <a:endParaRPr lang="en-CA" dirty="0"/>
                    </a:p>
                  </a:txBody>
                  <a:tcPr/>
                </a:tc>
              </a:tr>
              <a:tr h="540466">
                <a:tc>
                  <a:txBody>
                    <a:bodyPr/>
                    <a:lstStyle/>
                    <a:p>
                      <a:r>
                        <a:rPr lang="en-CA" b="1" dirty="0" smtClean="0"/>
                        <a:t> </a:t>
                      </a:r>
                      <a:endParaRPr lang="en-CA" b="1" dirty="0"/>
                    </a:p>
                  </a:txBody>
                  <a:tcPr/>
                </a:tc>
                <a:tc>
                  <a:txBody>
                    <a:bodyPr/>
                    <a:lstStyle/>
                    <a:p>
                      <a:r>
                        <a:rPr lang="en-CA" dirty="0" smtClean="0"/>
                        <a:t>Settlement.org </a:t>
                      </a:r>
                      <a:endParaRPr lang="en-CA" dirty="0"/>
                    </a:p>
                  </a:txBody>
                  <a:tcPr/>
                </a:tc>
              </a:tr>
              <a:tr h="540466">
                <a:tc>
                  <a:txBody>
                    <a:bodyPr/>
                    <a:lstStyle/>
                    <a:p>
                      <a:r>
                        <a:rPr lang="en-CA" b="1" dirty="0" smtClean="0"/>
                        <a:t>Youth</a:t>
                      </a:r>
                      <a:r>
                        <a:rPr lang="en-CA" b="1" baseline="0" dirty="0" smtClean="0"/>
                        <a:t> and the law</a:t>
                      </a:r>
                      <a:endParaRPr lang="en-CA" b="1" dirty="0"/>
                    </a:p>
                  </a:txBody>
                  <a:tcPr/>
                </a:tc>
                <a:tc>
                  <a:txBody>
                    <a:bodyPr/>
                    <a:lstStyle/>
                    <a:p>
                      <a:r>
                        <a:rPr lang="en-CA" dirty="0" smtClean="0"/>
                        <a:t>Justice for Children and Youth</a:t>
                      </a:r>
                      <a:endParaRPr lang="en-CA" dirty="0"/>
                    </a:p>
                  </a:txBody>
                  <a:tcPr/>
                </a:tc>
              </a:tr>
              <a:tr h="540466">
                <a:tc>
                  <a:txBody>
                    <a:bodyPr/>
                    <a:lstStyle/>
                    <a:p>
                      <a:endParaRPr lang="en-CA"/>
                    </a:p>
                  </a:txBody>
                  <a:tcPr/>
                </a:tc>
                <a:tc>
                  <a:txBody>
                    <a:bodyPr/>
                    <a:lstStyle/>
                    <a:p>
                      <a:r>
                        <a:rPr lang="en-CA" dirty="0" smtClean="0"/>
                        <a:t>Youth Criminal Law (CLEO)</a:t>
                      </a:r>
                      <a:endParaRPr lang="en-CA" dirty="0"/>
                    </a:p>
                  </a:txBody>
                  <a:tcPr/>
                </a:tc>
              </a:tr>
            </a:tbl>
          </a:graphicData>
        </a:graphic>
      </p:graphicFrame>
    </p:spTree>
    <p:extLst>
      <p:ext uri="{BB962C8B-B14F-4D97-AF65-F5344CB8AC3E}">
        <p14:creationId xmlns:p14="http://schemas.microsoft.com/office/powerpoint/2010/main" val="271282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54013" y="1352550"/>
            <a:ext cx="8307387" cy="2677656"/>
          </a:xfrm>
          <a:prstGeom prst="rect">
            <a:avLst/>
          </a:prstGeom>
          <a:noFill/>
          <a:ln w="9525">
            <a:noFill/>
            <a:miter lim="800000"/>
            <a:headEnd/>
            <a:tailEnd/>
          </a:ln>
        </p:spPr>
        <p:txBody>
          <a:bodyPr>
            <a:spAutoFit/>
          </a:bodyPr>
          <a:lstStyle/>
          <a:p>
            <a:r>
              <a:rPr lang="en-CA" sz="2000" dirty="0">
                <a:latin typeface="News Gothic MT"/>
              </a:rPr>
              <a:t>	</a:t>
            </a:r>
            <a:endParaRPr lang="en-CA" sz="2800" dirty="0" smtClean="0">
              <a:latin typeface="News Gothic MT"/>
            </a:endParaRPr>
          </a:p>
          <a:p>
            <a:r>
              <a:rPr lang="en-CA" sz="2800" b="1" dirty="0">
                <a:latin typeface="News Gothic MT"/>
              </a:rPr>
              <a:t>	</a:t>
            </a:r>
            <a:r>
              <a:rPr lang="en-CA" sz="2800" b="1" dirty="0" smtClean="0">
                <a:latin typeface="News Gothic MT"/>
              </a:rPr>
              <a:t>			</a:t>
            </a:r>
          </a:p>
          <a:p>
            <a:endParaRPr lang="en-US" sz="2800" b="1" dirty="0">
              <a:latin typeface="News Gothic MT"/>
            </a:endParaRPr>
          </a:p>
          <a:p>
            <a:endParaRPr lang="en-US" sz="2800" b="1" dirty="0" smtClean="0">
              <a:latin typeface="News Gothic MT"/>
            </a:endParaRPr>
          </a:p>
          <a:p>
            <a:endParaRPr lang="en-US" sz="2800" b="1" dirty="0">
              <a:latin typeface="News Gothic MT"/>
            </a:endParaRPr>
          </a:p>
          <a:p>
            <a:endParaRPr lang="en-US" b="1" dirty="0">
              <a:solidFill>
                <a:schemeClr val="accent2"/>
              </a:solidFill>
              <a:latin typeface="News Gothic MT"/>
            </a:endParaRPr>
          </a:p>
          <a:p>
            <a:r>
              <a:rPr lang="en-CA" dirty="0">
                <a:latin typeface="News Gothic MT"/>
              </a:rPr>
              <a:t> </a:t>
            </a:r>
            <a:endParaRPr lang="en-US" dirty="0">
              <a:latin typeface="News Gothic MT"/>
            </a:endParaRPr>
          </a:p>
        </p:txBody>
      </p:sp>
      <p:sp>
        <p:nvSpPr>
          <p:cNvPr id="71682" name="TextBox 3"/>
          <p:cNvSpPr txBox="1">
            <a:spLocks noChangeArrowheads="1"/>
          </p:cNvSpPr>
          <p:nvPr/>
        </p:nvSpPr>
        <p:spPr bwMode="auto">
          <a:xfrm>
            <a:off x="442913" y="769938"/>
            <a:ext cx="8218487" cy="523220"/>
          </a:xfrm>
          <a:prstGeom prst="rect">
            <a:avLst/>
          </a:prstGeom>
          <a:noFill/>
          <a:ln w="9525">
            <a:noFill/>
            <a:miter lim="800000"/>
            <a:headEnd/>
            <a:tailEnd/>
          </a:ln>
        </p:spPr>
        <p:txBody>
          <a:bodyPr>
            <a:spAutoFit/>
          </a:bodyPr>
          <a:lstStyle/>
          <a:p>
            <a:r>
              <a:rPr lang="en-CA" sz="2800" b="1" dirty="0" smtClean="0">
                <a:latin typeface="News Gothic MT"/>
              </a:rPr>
              <a:t>Tool </a:t>
            </a:r>
            <a:r>
              <a:rPr lang="en-CA" sz="2800" b="1" dirty="0">
                <a:latin typeface="News Gothic MT"/>
              </a:rPr>
              <a:t>4</a:t>
            </a:r>
            <a:r>
              <a:rPr lang="en-CA" sz="2800" b="1" dirty="0" smtClean="0">
                <a:latin typeface="News Gothic MT"/>
              </a:rPr>
              <a:t>: Checklist for reliability of information</a:t>
            </a:r>
            <a:endParaRPr lang="en-US" sz="2800" dirty="0">
              <a:latin typeface="News Gothic MT"/>
            </a:endParaRPr>
          </a:p>
        </p:txBody>
      </p:sp>
      <p:graphicFrame>
        <p:nvGraphicFramePr>
          <p:cNvPr id="5" name="Diagram 4"/>
          <p:cNvGraphicFramePr/>
          <p:nvPr>
            <p:extLst>
              <p:ext uri="{D42A27DB-BD31-4B8C-83A1-F6EECF244321}">
                <p14:modId xmlns:p14="http://schemas.microsoft.com/office/powerpoint/2010/main" val="1476358410"/>
              </p:ext>
            </p:extLst>
          </p:nvPr>
        </p:nvGraphicFramePr>
        <p:xfrm>
          <a:off x="-88264" y="1573263"/>
          <a:ext cx="7807041" cy="491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767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40529627-6E2B-A547-8679-3B4793AB27B2}"/>
                                            </p:graphicEl>
                                          </p:spTgt>
                                        </p:tgtEl>
                                        <p:attrNameLst>
                                          <p:attrName>style.visibility</p:attrName>
                                        </p:attrNameLst>
                                      </p:cBhvr>
                                      <p:to>
                                        <p:strVal val="visible"/>
                                      </p:to>
                                    </p:set>
                                    <p:animEffect transition="in" filter="fade">
                                      <p:cBhvr>
                                        <p:cTn id="7" dur="500"/>
                                        <p:tgtEl>
                                          <p:spTgt spid="5">
                                            <p:graphicEl>
                                              <a:dgm id="{40529627-6E2B-A547-8679-3B4793AB27B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831F832F-4EEF-8A4B-9923-FBA9EEA05D01}"/>
                                            </p:graphicEl>
                                          </p:spTgt>
                                        </p:tgtEl>
                                        <p:attrNameLst>
                                          <p:attrName>style.visibility</p:attrName>
                                        </p:attrNameLst>
                                      </p:cBhvr>
                                      <p:to>
                                        <p:strVal val="visible"/>
                                      </p:to>
                                    </p:set>
                                    <p:animEffect transition="in" filter="fade">
                                      <p:cBhvr>
                                        <p:cTn id="10" dur="500"/>
                                        <p:tgtEl>
                                          <p:spTgt spid="5">
                                            <p:graphicEl>
                                              <a:dgm id="{831F832F-4EEF-8A4B-9923-FBA9EEA05D0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28999A95-9CE6-E543-A46F-CF653C065A2F}"/>
                                            </p:graphicEl>
                                          </p:spTgt>
                                        </p:tgtEl>
                                        <p:attrNameLst>
                                          <p:attrName>style.visibility</p:attrName>
                                        </p:attrNameLst>
                                      </p:cBhvr>
                                      <p:to>
                                        <p:strVal val="visible"/>
                                      </p:to>
                                    </p:set>
                                    <p:animEffect transition="in" filter="fade">
                                      <p:cBhvr>
                                        <p:cTn id="15" dur="500"/>
                                        <p:tgtEl>
                                          <p:spTgt spid="5">
                                            <p:graphicEl>
                                              <a:dgm id="{28999A95-9CE6-E543-A46F-CF653C065A2F}"/>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750986CD-6C34-C740-B16E-CD85E71151E2}"/>
                                            </p:graphicEl>
                                          </p:spTgt>
                                        </p:tgtEl>
                                        <p:attrNameLst>
                                          <p:attrName>style.visibility</p:attrName>
                                        </p:attrNameLst>
                                      </p:cBhvr>
                                      <p:to>
                                        <p:strVal val="visible"/>
                                      </p:to>
                                    </p:set>
                                    <p:animEffect transition="in" filter="fade">
                                      <p:cBhvr>
                                        <p:cTn id="18" dur="500"/>
                                        <p:tgtEl>
                                          <p:spTgt spid="5">
                                            <p:graphicEl>
                                              <a:dgm id="{750986CD-6C34-C740-B16E-CD85E71151E2}"/>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DFAB5F64-C5DF-1E4B-9013-6CD06E75D56F}"/>
                                            </p:graphicEl>
                                          </p:spTgt>
                                        </p:tgtEl>
                                        <p:attrNameLst>
                                          <p:attrName>style.visibility</p:attrName>
                                        </p:attrNameLst>
                                      </p:cBhvr>
                                      <p:to>
                                        <p:strVal val="visible"/>
                                      </p:to>
                                    </p:set>
                                    <p:animEffect transition="in" filter="fade">
                                      <p:cBhvr>
                                        <p:cTn id="23" dur="500"/>
                                        <p:tgtEl>
                                          <p:spTgt spid="5">
                                            <p:graphicEl>
                                              <a:dgm id="{DFAB5F64-C5DF-1E4B-9013-6CD06E75D56F}"/>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9F5415FD-C9DB-F84C-A9DE-DCD57735803C}"/>
                                            </p:graphicEl>
                                          </p:spTgt>
                                        </p:tgtEl>
                                        <p:attrNameLst>
                                          <p:attrName>style.visibility</p:attrName>
                                        </p:attrNameLst>
                                      </p:cBhvr>
                                      <p:to>
                                        <p:strVal val="visible"/>
                                      </p:to>
                                    </p:set>
                                    <p:animEffect transition="in" filter="fade">
                                      <p:cBhvr>
                                        <p:cTn id="26" dur="500"/>
                                        <p:tgtEl>
                                          <p:spTgt spid="5">
                                            <p:graphicEl>
                                              <a:dgm id="{9F5415FD-C9DB-F84C-A9DE-DCD57735803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44EC01E2-EF3F-4079-BDF7-9C2F7573B1A9}"/>
                                            </p:graphicEl>
                                          </p:spTgt>
                                        </p:tgtEl>
                                        <p:attrNameLst>
                                          <p:attrName>style.visibility</p:attrName>
                                        </p:attrNameLst>
                                      </p:cBhvr>
                                      <p:to>
                                        <p:strVal val="visible"/>
                                      </p:to>
                                    </p:set>
                                    <p:animEffect transition="in" filter="fade">
                                      <p:cBhvr>
                                        <p:cTn id="31" dur="500"/>
                                        <p:tgtEl>
                                          <p:spTgt spid="5">
                                            <p:graphicEl>
                                              <a:dgm id="{44EC01E2-EF3F-4079-BDF7-9C2F7573B1A9}"/>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719A454A-6065-44B2-A1DA-8680235B4B88}"/>
                                            </p:graphicEl>
                                          </p:spTgt>
                                        </p:tgtEl>
                                        <p:attrNameLst>
                                          <p:attrName>style.visibility</p:attrName>
                                        </p:attrNameLst>
                                      </p:cBhvr>
                                      <p:to>
                                        <p:strVal val="visible"/>
                                      </p:to>
                                    </p:set>
                                    <p:animEffect transition="in" filter="fade">
                                      <p:cBhvr>
                                        <p:cTn id="34" dur="500"/>
                                        <p:tgtEl>
                                          <p:spTgt spid="5">
                                            <p:graphicEl>
                                              <a:dgm id="{719A454A-6065-44B2-A1DA-8680235B4B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1"/>
          <p:cNvSpPr txBox="1">
            <a:spLocks noChangeArrowheads="1"/>
          </p:cNvSpPr>
          <p:nvPr/>
        </p:nvSpPr>
        <p:spPr bwMode="auto">
          <a:xfrm>
            <a:off x="762000" y="1931729"/>
            <a:ext cx="7264400" cy="1631216"/>
          </a:xfrm>
          <a:prstGeom prst="rect">
            <a:avLst/>
          </a:prstGeom>
          <a:noFill/>
          <a:ln w="9525">
            <a:noFill/>
            <a:miter lim="800000"/>
            <a:headEnd/>
            <a:tailEnd/>
          </a:ln>
        </p:spPr>
        <p:txBody>
          <a:bodyPr>
            <a:spAutoFit/>
          </a:bodyPr>
          <a:lstStyle/>
          <a:p>
            <a:pPr algn="ctr"/>
            <a:r>
              <a:rPr lang="en-US" sz="2800" b="1" dirty="0"/>
              <a:t>Legal Information vs. Legal Advice:</a:t>
            </a:r>
          </a:p>
          <a:p>
            <a:pPr algn="ctr"/>
            <a:r>
              <a:rPr lang="en-US" sz="4800" b="1" dirty="0"/>
              <a:t> </a:t>
            </a:r>
          </a:p>
          <a:p>
            <a:pPr algn="ctr"/>
            <a:r>
              <a:rPr lang="en-US" sz="2400" b="1" dirty="0"/>
              <a:t>Knowing the Difference </a:t>
            </a:r>
          </a:p>
        </p:txBody>
      </p:sp>
    </p:spTree>
    <p:extLst>
      <p:ext uri="{BB962C8B-B14F-4D97-AF65-F5344CB8AC3E}">
        <p14:creationId xmlns:p14="http://schemas.microsoft.com/office/powerpoint/2010/main" val="133784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598070"/>
          </a:xfrm>
        </p:spPr>
        <p:txBody>
          <a:bodyPr>
            <a:normAutofit fontScale="90000"/>
          </a:bodyPr>
          <a:lstStyle/>
          <a:p>
            <a:endParaRPr lang="en-US" dirty="0"/>
          </a:p>
        </p:txBody>
      </p:sp>
      <p:sp>
        <p:nvSpPr>
          <p:cNvPr id="3" name="Text Placeholder 2"/>
          <p:cNvSpPr>
            <a:spLocks noGrp="1"/>
          </p:cNvSpPr>
          <p:nvPr>
            <p:ph type="body" idx="1"/>
          </p:nvPr>
        </p:nvSpPr>
        <p:spPr>
          <a:xfrm>
            <a:off x="549274" y="1076109"/>
            <a:ext cx="3840480" cy="750887"/>
          </a:xfrm>
        </p:spPr>
        <p:txBody>
          <a:bodyPr/>
          <a:lstStyle/>
          <a:p>
            <a:r>
              <a:rPr lang="en-US" sz="2800" b="1" dirty="0" smtClean="0">
                <a:solidFill>
                  <a:schemeClr val="tx1"/>
                </a:solidFill>
              </a:rPr>
              <a:t>Legal Information</a:t>
            </a:r>
            <a:endParaRPr lang="en-US" sz="2800" b="1" dirty="0">
              <a:solidFill>
                <a:schemeClr val="tx1"/>
              </a:solidFill>
            </a:endParaRPr>
          </a:p>
        </p:txBody>
      </p:sp>
      <p:pic>
        <p:nvPicPr>
          <p:cNvPr id="9" name="Content Placeholder 8" descr="B-384157-group_of_people-1-.jpg"/>
          <p:cNvPicPr>
            <a:picLocks noGrp="1" noChangeAspect="1"/>
          </p:cNvPicPr>
          <p:nvPr>
            <p:ph sz="half" idx="2"/>
          </p:nvPr>
        </p:nvPicPr>
        <p:blipFill>
          <a:blip r:embed="rId2">
            <a:extLst>
              <a:ext uri="{28A0092B-C50C-407E-A947-70E740481C1C}">
                <a14:useLocalDpi xmlns:a14="http://schemas.microsoft.com/office/drawing/2010/main" val="0"/>
              </a:ext>
            </a:extLst>
          </a:blip>
          <a:srcRect t="7520" b="7520"/>
          <a:stretch>
            <a:fillRect/>
          </a:stretch>
        </p:blipFill>
        <p:spPr/>
      </p:pic>
      <p:sp>
        <p:nvSpPr>
          <p:cNvPr id="5" name="Text Placeholder 4"/>
          <p:cNvSpPr>
            <a:spLocks noGrp="1"/>
          </p:cNvSpPr>
          <p:nvPr>
            <p:ph type="body" sz="quarter" idx="3"/>
          </p:nvPr>
        </p:nvSpPr>
        <p:spPr>
          <a:xfrm>
            <a:off x="4751070" y="1076109"/>
            <a:ext cx="3840480" cy="750887"/>
          </a:xfrm>
        </p:spPr>
        <p:txBody>
          <a:bodyPr/>
          <a:lstStyle/>
          <a:p>
            <a:r>
              <a:rPr lang="en-US" sz="2800" b="1" dirty="0" smtClean="0">
                <a:solidFill>
                  <a:schemeClr val="tx1"/>
                </a:solidFill>
              </a:rPr>
              <a:t>Legal Advice</a:t>
            </a:r>
            <a:endParaRPr lang="en-US" sz="2800" b="1" dirty="0">
              <a:solidFill>
                <a:schemeClr val="tx1"/>
              </a:solidFill>
            </a:endParaRPr>
          </a:p>
        </p:txBody>
      </p:sp>
      <p:pic>
        <p:nvPicPr>
          <p:cNvPr id="4" name="Content Placeholder 3" descr="images.jpeg"/>
          <p:cNvPicPr>
            <a:picLocks noGrp="1" noChangeAspect="1"/>
          </p:cNvPicPr>
          <p:nvPr>
            <p:ph sz="quarter" idx="4"/>
          </p:nvPr>
        </p:nvPicPr>
        <p:blipFill>
          <a:blip r:embed="rId3">
            <a:extLst>
              <a:ext uri="{28A0092B-C50C-407E-A947-70E740481C1C}">
                <a14:useLocalDpi xmlns:a14="http://schemas.microsoft.com/office/drawing/2010/main" val="0"/>
              </a:ext>
            </a:extLst>
          </a:blip>
          <a:srcRect l="14465" r="14465"/>
          <a:stretch>
            <a:fillRect/>
          </a:stretch>
        </p:blipFill>
        <p:spPr/>
      </p:pic>
      <p:pic>
        <p:nvPicPr>
          <p:cNvPr id="7" name="Picture 6" descr="CLEO 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404664"/>
            <a:ext cx="2763169" cy="284444"/>
          </a:xfrm>
          <a:prstGeom prst="rect">
            <a:avLst/>
          </a:prstGeom>
        </p:spPr>
      </p:pic>
    </p:spTree>
    <p:extLst>
      <p:ext uri="{BB962C8B-B14F-4D97-AF65-F5344CB8AC3E}">
        <p14:creationId xmlns:p14="http://schemas.microsoft.com/office/powerpoint/2010/main" val="37999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362821"/>
            <a:ext cx="8042276" cy="1336956"/>
          </a:xfrm>
        </p:spPr>
        <p:txBody>
          <a:bodyPr/>
          <a:lstStyle/>
          <a:p>
            <a:endParaRPr lang="en-US" sz="2800" b="1" dirty="0">
              <a:solidFill>
                <a:schemeClr val="tx1">
                  <a:lumMod val="95000"/>
                  <a:lumOff val="5000"/>
                </a:schemeClr>
              </a:solidFill>
            </a:endParaRPr>
          </a:p>
        </p:txBody>
      </p:sp>
      <p:sp>
        <p:nvSpPr>
          <p:cNvPr id="3" name="Text Placeholder 2"/>
          <p:cNvSpPr>
            <a:spLocks noGrp="1"/>
          </p:cNvSpPr>
          <p:nvPr>
            <p:ph type="body" idx="1"/>
          </p:nvPr>
        </p:nvSpPr>
        <p:spPr/>
        <p:txBody>
          <a:bodyPr/>
          <a:lstStyle/>
          <a:p>
            <a:r>
              <a:rPr lang="en-US" sz="2800" b="1" dirty="0">
                <a:solidFill>
                  <a:schemeClr val="tx1"/>
                </a:solidFill>
              </a:rPr>
              <a:t>Legal Information</a:t>
            </a:r>
          </a:p>
          <a:p>
            <a:endParaRPr lang="en-US" dirty="0"/>
          </a:p>
        </p:txBody>
      </p:sp>
      <p:sp>
        <p:nvSpPr>
          <p:cNvPr id="4" name="Content Placeholder 3"/>
          <p:cNvSpPr>
            <a:spLocks noGrp="1"/>
          </p:cNvSpPr>
          <p:nvPr>
            <p:ph sz="half" idx="2"/>
          </p:nvPr>
        </p:nvSpPr>
        <p:spPr>
          <a:xfrm>
            <a:off x="390524" y="2347415"/>
            <a:ext cx="4244976" cy="3596185"/>
          </a:xfrm>
        </p:spPr>
        <p:txBody>
          <a:bodyPr>
            <a:normAutofit/>
          </a:bodyPr>
          <a:lstStyle/>
          <a:p>
            <a:r>
              <a:rPr lang="en-US" sz="2400" dirty="0" smtClean="0">
                <a:solidFill>
                  <a:schemeClr val="tx1"/>
                </a:solidFill>
              </a:rPr>
              <a:t>general information</a:t>
            </a:r>
          </a:p>
          <a:p>
            <a:r>
              <a:rPr lang="en-US" sz="2400" dirty="0" smtClean="0">
                <a:solidFill>
                  <a:schemeClr val="tx1"/>
                </a:solidFill>
              </a:rPr>
              <a:t>identifies legal problems</a:t>
            </a:r>
          </a:p>
          <a:p>
            <a:r>
              <a:rPr lang="en-US" sz="2400" dirty="0">
                <a:solidFill>
                  <a:schemeClr val="tx1"/>
                </a:solidFill>
              </a:rPr>
              <a:t>e</a:t>
            </a:r>
            <a:r>
              <a:rPr lang="en-US" sz="2400" dirty="0" smtClean="0">
                <a:solidFill>
                  <a:schemeClr val="tx1"/>
                </a:solidFill>
              </a:rPr>
              <a:t>xplains process</a:t>
            </a:r>
          </a:p>
          <a:p>
            <a:r>
              <a:rPr lang="en-US" sz="2400" dirty="0">
                <a:solidFill>
                  <a:schemeClr val="tx1"/>
                </a:solidFill>
              </a:rPr>
              <a:t>g</a:t>
            </a:r>
            <a:r>
              <a:rPr lang="en-US" sz="2400" dirty="0" smtClean="0">
                <a:solidFill>
                  <a:schemeClr val="tx1"/>
                </a:solidFill>
              </a:rPr>
              <a:t>ives options &amp; next steps</a:t>
            </a:r>
          </a:p>
          <a:p>
            <a:r>
              <a:rPr lang="en-US" sz="2400" dirty="0">
                <a:solidFill>
                  <a:schemeClr val="tx1"/>
                </a:solidFill>
              </a:rPr>
              <a:t>t</a:t>
            </a:r>
            <a:r>
              <a:rPr lang="en-US" sz="2400" dirty="0" smtClean="0">
                <a:solidFill>
                  <a:schemeClr val="tx1"/>
                </a:solidFill>
              </a:rPr>
              <a:t>ells when advice needed</a:t>
            </a:r>
          </a:p>
          <a:p>
            <a:r>
              <a:rPr lang="en-US" sz="2400" dirty="0">
                <a:solidFill>
                  <a:schemeClr val="tx1"/>
                </a:solidFill>
              </a:rPr>
              <a:t>t</a:t>
            </a:r>
            <a:r>
              <a:rPr lang="en-US" sz="2400" dirty="0" smtClean="0">
                <a:solidFill>
                  <a:schemeClr val="tx1"/>
                </a:solidFill>
              </a:rPr>
              <a:t>ells where to find advice</a:t>
            </a:r>
          </a:p>
          <a:p>
            <a:endParaRPr lang="en-US" dirty="0" smtClean="0"/>
          </a:p>
          <a:p>
            <a:endParaRPr lang="en-US" dirty="0" smtClean="0"/>
          </a:p>
          <a:p>
            <a:endParaRPr lang="en-US" dirty="0" smtClean="0"/>
          </a:p>
          <a:p>
            <a:endParaRPr lang="en-US" dirty="0" smtClean="0"/>
          </a:p>
          <a:p>
            <a:endParaRPr lang="en-US" dirty="0"/>
          </a:p>
        </p:txBody>
      </p:sp>
      <p:sp>
        <p:nvSpPr>
          <p:cNvPr id="5" name="Text Placeholder 4"/>
          <p:cNvSpPr>
            <a:spLocks noGrp="1"/>
          </p:cNvSpPr>
          <p:nvPr>
            <p:ph type="body" sz="quarter" idx="3"/>
          </p:nvPr>
        </p:nvSpPr>
        <p:spPr/>
        <p:txBody>
          <a:bodyPr/>
          <a:lstStyle/>
          <a:p>
            <a:r>
              <a:rPr lang="en-US" sz="2800" b="1" dirty="0">
                <a:solidFill>
                  <a:schemeClr val="tx1"/>
                </a:solidFill>
              </a:rPr>
              <a:t>Legal Advice</a:t>
            </a:r>
          </a:p>
          <a:p>
            <a:endParaRPr lang="en-US" dirty="0"/>
          </a:p>
        </p:txBody>
      </p:sp>
      <p:sp>
        <p:nvSpPr>
          <p:cNvPr id="6" name="Content Placeholder 5"/>
          <p:cNvSpPr>
            <a:spLocks noGrp="1"/>
          </p:cNvSpPr>
          <p:nvPr>
            <p:ph sz="quarter" idx="4"/>
          </p:nvPr>
        </p:nvSpPr>
        <p:spPr>
          <a:xfrm>
            <a:off x="4949515" y="2329455"/>
            <a:ext cx="4194485" cy="3596185"/>
          </a:xfrm>
        </p:spPr>
        <p:txBody>
          <a:bodyPr>
            <a:normAutofit/>
          </a:bodyPr>
          <a:lstStyle/>
          <a:p>
            <a:r>
              <a:rPr lang="en-US" sz="2200" dirty="0">
                <a:solidFill>
                  <a:schemeClr val="tx1"/>
                </a:solidFill>
              </a:rPr>
              <a:t>specific to situation</a:t>
            </a:r>
          </a:p>
          <a:p>
            <a:r>
              <a:rPr lang="en-US" sz="2200" dirty="0">
                <a:solidFill>
                  <a:schemeClr val="tx1"/>
                </a:solidFill>
              </a:rPr>
              <a:t>i</a:t>
            </a:r>
            <a:r>
              <a:rPr lang="en-US" sz="2200" dirty="0" smtClean="0">
                <a:solidFill>
                  <a:schemeClr val="tx1"/>
                </a:solidFill>
              </a:rPr>
              <a:t>nterprets law</a:t>
            </a:r>
          </a:p>
          <a:p>
            <a:r>
              <a:rPr lang="en-US" sz="2200" dirty="0" smtClean="0">
                <a:solidFill>
                  <a:schemeClr val="tx1"/>
                </a:solidFill>
              </a:rPr>
              <a:t>applies </a:t>
            </a:r>
            <a:r>
              <a:rPr lang="en-US" sz="2200" dirty="0">
                <a:solidFill>
                  <a:schemeClr val="tx1"/>
                </a:solidFill>
              </a:rPr>
              <a:t>legal rules</a:t>
            </a:r>
          </a:p>
          <a:p>
            <a:r>
              <a:rPr lang="en-US" sz="2200" dirty="0" smtClean="0">
                <a:solidFill>
                  <a:schemeClr val="tx1"/>
                </a:solidFill>
              </a:rPr>
              <a:t>gives recommendations</a:t>
            </a:r>
          </a:p>
          <a:p>
            <a:r>
              <a:rPr lang="en-US" sz="2200" dirty="0" smtClean="0">
                <a:solidFill>
                  <a:schemeClr val="tx1"/>
                </a:solidFill>
              </a:rPr>
              <a:t>shares expected outcome</a:t>
            </a:r>
          </a:p>
          <a:p>
            <a:r>
              <a:rPr lang="en-US" sz="2200" dirty="0">
                <a:solidFill>
                  <a:schemeClr val="tx1"/>
                </a:solidFill>
              </a:rPr>
              <a:t>h</a:t>
            </a:r>
            <a:r>
              <a:rPr lang="en-US" sz="2200" dirty="0" smtClean="0">
                <a:solidFill>
                  <a:schemeClr val="tx1"/>
                </a:solidFill>
              </a:rPr>
              <a:t>elps fill out legal forms</a:t>
            </a:r>
          </a:p>
        </p:txBody>
      </p:sp>
      <p:pic>
        <p:nvPicPr>
          <p:cNvPr id="7" name="Picture 6" descr="CLEO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455984"/>
            <a:ext cx="2763169" cy="284444"/>
          </a:xfrm>
          <a:prstGeom prst="rect">
            <a:avLst/>
          </a:prstGeom>
        </p:spPr>
      </p:pic>
    </p:spTree>
    <p:extLst>
      <p:ext uri="{BB962C8B-B14F-4D97-AF65-F5344CB8AC3E}">
        <p14:creationId xmlns:p14="http://schemas.microsoft.com/office/powerpoint/2010/main" val="274672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fade">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fade">
                                      <p:cBhvr>
                                        <p:cTn id="52" dur="500"/>
                                        <p:tgtEl>
                                          <p:spTgt spid="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500"/>
                                        <p:tgtEl>
                                          <p:spTgt spid="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Effect transition="in" filter="fade">
                                      <p:cBhvr>
                                        <p:cTn id="62" dur="500"/>
                                        <p:tgtEl>
                                          <p:spTgt spid="6">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Effect transition="in" filter="fade">
                                      <p:cBhvr>
                                        <p:cTn id="67" dur="500"/>
                                        <p:tgtEl>
                                          <p:spTgt spid="6">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
                                            <p:txEl>
                                              <p:pRg st="5" end="5"/>
                                            </p:txEl>
                                          </p:spTgt>
                                        </p:tgtEl>
                                        <p:attrNameLst>
                                          <p:attrName>style.visibility</p:attrName>
                                        </p:attrNameLst>
                                      </p:cBhvr>
                                      <p:to>
                                        <p:strVal val="visible"/>
                                      </p:to>
                                    </p:set>
                                    <p:animEffect transition="in" filter="fade">
                                      <p:cBhvr>
                                        <p:cTn id="7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56675"/>
            <a:ext cx="8042276" cy="1336956"/>
          </a:xfrm>
        </p:spPr>
        <p:txBody>
          <a:bodyPr/>
          <a:lstStyle/>
          <a:p>
            <a:r>
              <a:rPr lang="en-US" sz="2800" b="1" dirty="0" smtClean="0">
                <a:solidFill>
                  <a:srgbClr val="0D0D0D"/>
                </a:solidFill>
              </a:rPr>
              <a:t/>
            </a:r>
            <a:br>
              <a:rPr lang="en-US" sz="2800" b="1" dirty="0" smtClean="0">
                <a:solidFill>
                  <a:srgbClr val="0D0D0D"/>
                </a:solidFill>
              </a:rPr>
            </a:br>
            <a:r>
              <a:rPr lang="en-US" sz="2800" b="1" dirty="0">
                <a:solidFill>
                  <a:srgbClr val="0D0D0D"/>
                </a:solidFill>
              </a:rPr>
              <a:t/>
            </a:r>
            <a:br>
              <a:rPr lang="en-US" sz="2800" b="1" dirty="0">
                <a:solidFill>
                  <a:srgbClr val="0D0D0D"/>
                </a:solidFill>
              </a:rPr>
            </a:br>
            <a:r>
              <a:rPr lang="en-US" sz="2800" b="1" dirty="0" smtClean="0">
                <a:solidFill>
                  <a:srgbClr val="0D0D0D"/>
                </a:solidFill>
              </a:rPr>
              <a:t/>
            </a:r>
            <a:br>
              <a:rPr lang="en-US" sz="2800" b="1" dirty="0" smtClean="0">
                <a:solidFill>
                  <a:srgbClr val="0D0D0D"/>
                </a:solidFill>
              </a:rPr>
            </a:br>
            <a:r>
              <a:rPr lang="en-US" sz="2800" b="1" dirty="0">
                <a:solidFill>
                  <a:srgbClr val="0D0D0D"/>
                </a:solidFill>
              </a:rPr>
              <a:t> </a:t>
            </a:r>
            <a:r>
              <a:rPr lang="en-US" sz="2800" b="1" dirty="0" smtClean="0">
                <a:solidFill>
                  <a:srgbClr val="0D0D0D"/>
                </a:solidFill>
              </a:rPr>
              <a:t>      What can library staff do? </a:t>
            </a:r>
            <a:r>
              <a:rPr lang="en-US" sz="2800" b="1" dirty="0">
                <a:solidFill>
                  <a:srgbClr val="0D0D0D"/>
                </a:solidFill>
              </a:rPr>
              <a:t/>
            </a:r>
            <a:br>
              <a:rPr lang="en-US" sz="2800" b="1" dirty="0">
                <a:solidFill>
                  <a:srgbClr val="0D0D0D"/>
                </a:solidFill>
              </a:rPr>
            </a:br>
            <a:endParaRPr lang="en-US" sz="2800" b="1" dirty="0">
              <a:solidFill>
                <a:schemeClr val="tx1">
                  <a:lumMod val="95000"/>
                  <a:lumOff val="5000"/>
                </a:schemeClr>
              </a:solidFill>
            </a:endParaRPr>
          </a:p>
        </p:txBody>
      </p:sp>
      <p:sp>
        <p:nvSpPr>
          <p:cNvPr id="3" name="Text Placeholder 2"/>
          <p:cNvSpPr>
            <a:spLocks noGrp="1"/>
          </p:cNvSpPr>
          <p:nvPr>
            <p:ph type="body" idx="1"/>
          </p:nvPr>
        </p:nvSpPr>
        <p:spPr>
          <a:xfrm>
            <a:off x="179512" y="1124744"/>
            <a:ext cx="3840480" cy="750887"/>
          </a:xfrm>
        </p:spPr>
        <p:txBody>
          <a:bodyPr>
            <a:normAutofit fontScale="25000" lnSpcReduction="20000"/>
          </a:bodyPr>
          <a:lstStyle/>
          <a:p>
            <a:r>
              <a:rPr lang="en-US" sz="3200" b="1" dirty="0">
                <a:solidFill>
                  <a:schemeClr val="tx1"/>
                </a:solidFill>
              </a:rPr>
              <a:t> </a:t>
            </a:r>
          </a:p>
          <a:p>
            <a:endParaRPr lang="en-US" sz="8000" b="1" dirty="0" smtClean="0">
              <a:solidFill>
                <a:schemeClr val="tx1"/>
              </a:solidFill>
            </a:endParaRPr>
          </a:p>
          <a:p>
            <a:r>
              <a:rPr lang="en-US" sz="8800" b="1" dirty="0" smtClean="0">
                <a:solidFill>
                  <a:schemeClr val="tx1"/>
                </a:solidFill>
              </a:rPr>
              <a:t>You can:</a:t>
            </a:r>
            <a:endParaRPr lang="en-US" sz="8800" b="1" dirty="0">
              <a:solidFill>
                <a:schemeClr val="tx1"/>
              </a:solidFill>
            </a:endParaRPr>
          </a:p>
          <a:p>
            <a:endParaRPr lang="en-US" dirty="0"/>
          </a:p>
        </p:txBody>
      </p:sp>
      <p:sp>
        <p:nvSpPr>
          <p:cNvPr id="4" name="Content Placeholder 3"/>
          <p:cNvSpPr>
            <a:spLocks noGrp="1"/>
          </p:cNvSpPr>
          <p:nvPr>
            <p:ph sz="half" idx="2"/>
          </p:nvPr>
        </p:nvSpPr>
        <p:spPr>
          <a:xfrm>
            <a:off x="179512" y="1988840"/>
            <a:ext cx="4474847" cy="3596185"/>
          </a:xfrm>
        </p:spPr>
        <p:txBody>
          <a:bodyPr>
            <a:normAutofit fontScale="85000" lnSpcReduction="20000"/>
          </a:bodyPr>
          <a:lstStyle/>
          <a:p>
            <a:r>
              <a:rPr lang="en-US" sz="2500" dirty="0" smtClean="0">
                <a:solidFill>
                  <a:schemeClr val="tx1"/>
                </a:solidFill>
              </a:rPr>
              <a:t>help identify legal issues</a:t>
            </a:r>
          </a:p>
          <a:p>
            <a:r>
              <a:rPr lang="en-US" sz="2500" dirty="0">
                <a:solidFill>
                  <a:schemeClr val="tx1"/>
                </a:solidFill>
              </a:rPr>
              <a:t>h</a:t>
            </a:r>
            <a:r>
              <a:rPr lang="en-US" sz="2500" dirty="0" smtClean="0">
                <a:solidFill>
                  <a:schemeClr val="tx1"/>
                </a:solidFill>
              </a:rPr>
              <a:t>elp people find legal info</a:t>
            </a:r>
          </a:p>
          <a:p>
            <a:r>
              <a:rPr lang="en-US" sz="2500" dirty="0" smtClean="0">
                <a:solidFill>
                  <a:schemeClr val="tx1"/>
                </a:solidFill>
              </a:rPr>
              <a:t>tell people where to get legal advice</a:t>
            </a:r>
          </a:p>
          <a:p>
            <a:r>
              <a:rPr lang="en-US" sz="2500" dirty="0" smtClean="0">
                <a:solidFill>
                  <a:schemeClr val="tx1"/>
                </a:solidFill>
              </a:rPr>
              <a:t>If you have 1:1 time with someone: </a:t>
            </a:r>
            <a:endParaRPr lang="en-US" sz="2500" dirty="0">
              <a:solidFill>
                <a:schemeClr val="tx1"/>
              </a:solidFill>
            </a:endParaRPr>
          </a:p>
          <a:p>
            <a:pPr lvl="1"/>
            <a:r>
              <a:rPr lang="en-US" sz="2500" dirty="0">
                <a:solidFill>
                  <a:schemeClr val="tx1"/>
                </a:solidFill>
              </a:rPr>
              <a:t>help fill out non-legal </a:t>
            </a:r>
            <a:r>
              <a:rPr lang="en-US" sz="2500" dirty="0" smtClean="0">
                <a:solidFill>
                  <a:schemeClr val="tx1"/>
                </a:solidFill>
              </a:rPr>
              <a:t>forms</a:t>
            </a:r>
          </a:p>
          <a:p>
            <a:pPr marL="349250" lvl="1" indent="0">
              <a:buNone/>
            </a:pPr>
            <a:endParaRPr lang="en-US" sz="2500" dirty="0">
              <a:solidFill>
                <a:schemeClr val="tx1"/>
              </a:solidFill>
            </a:endParaRPr>
          </a:p>
          <a:p>
            <a:pPr lvl="1"/>
            <a:r>
              <a:rPr lang="en-US" sz="2500" dirty="0" smtClean="0">
                <a:solidFill>
                  <a:schemeClr val="tx1"/>
                </a:solidFill>
              </a:rPr>
              <a:t>make notes for people to take to legal appointment</a:t>
            </a:r>
          </a:p>
          <a:p>
            <a:pPr marL="349250" lvl="1" indent="0">
              <a:buNone/>
            </a:pPr>
            <a:endParaRPr lang="en-US" sz="2200" dirty="0" smtClean="0">
              <a:solidFill>
                <a:schemeClr val="tx1"/>
              </a:solidFill>
            </a:endParaRPr>
          </a:p>
          <a:p>
            <a:pPr marL="349250" lvl="1" indent="0">
              <a:buNone/>
            </a:pPr>
            <a:endParaRPr lang="en-US" dirty="0" smtClean="0"/>
          </a:p>
          <a:p>
            <a:endParaRPr lang="en-US" dirty="0" smtClean="0"/>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19624" y="1453224"/>
            <a:ext cx="4107180" cy="750887"/>
          </a:xfrm>
        </p:spPr>
        <p:txBody>
          <a:bodyPr/>
          <a:lstStyle/>
          <a:p>
            <a:r>
              <a:rPr lang="en-US" sz="2200" b="1" dirty="0" smtClean="0">
                <a:solidFill>
                  <a:srgbClr val="0D0D0D"/>
                </a:solidFill>
              </a:rPr>
              <a:t>You cannot</a:t>
            </a:r>
            <a:r>
              <a:rPr lang="en-US" b="1" dirty="0" smtClean="0">
                <a:solidFill>
                  <a:srgbClr val="0D0D0D"/>
                </a:solidFill>
              </a:rPr>
              <a:t>:</a:t>
            </a:r>
            <a:endParaRPr lang="en-US" b="1" dirty="0">
              <a:solidFill>
                <a:srgbClr val="0D0D0D"/>
              </a:solidFill>
            </a:endParaRPr>
          </a:p>
          <a:p>
            <a:endParaRPr lang="en-US" dirty="0"/>
          </a:p>
        </p:txBody>
      </p:sp>
      <p:sp>
        <p:nvSpPr>
          <p:cNvPr id="6" name="Content Placeholder 5"/>
          <p:cNvSpPr>
            <a:spLocks noGrp="1"/>
          </p:cNvSpPr>
          <p:nvPr>
            <p:ph sz="quarter" idx="4"/>
          </p:nvPr>
        </p:nvSpPr>
        <p:spPr>
          <a:xfrm>
            <a:off x="4628674" y="1988840"/>
            <a:ext cx="4194485" cy="4369795"/>
          </a:xfrm>
        </p:spPr>
        <p:txBody>
          <a:bodyPr>
            <a:normAutofit lnSpcReduction="10000"/>
          </a:bodyPr>
          <a:lstStyle/>
          <a:p>
            <a:r>
              <a:rPr lang="en-US" sz="2300" dirty="0">
                <a:solidFill>
                  <a:schemeClr val="tx1"/>
                </a:solidFill>
              </a:rPr>
              <a:t>t</a:t>
            </a:r>
            <a:r>
              <a:rPr lang="en-US" sz="2300" dirty="0" smtClean="0">
                <a:solidFill>
                  <a:schemeClr val="tx1"/>
                </a:solidFill>
              </a:rPr>
              <a:t>ell people what to expect from lawyer</a:t>
            </a:r>
          </a:p>
          <a:p>
            <a:r>
              <a:rPr lang="en-US" sz="2300" dirty="0">
                <a:solidFill>
                  <a:schemeClr val="tx1"/>
                </a:solidFill>
              </a:rPr>
              <a:t>t</a:t>
            </a:r>
            <a:r>
              <a:rPr lang="en-US" sz="2300" dirty="0" smtClean="0">
                <a:solidFill>
                  <a:schemeClr val="tx1"/>
                </a:solidFill>
              </a:rPr>
              <a:t>ell people they have good or bad case and how much $ they might get</a:t>
            </a:r>
          </a:p>
          <a:p>
            <a:r>
              <a:rPr lang="en-US" sz="2300" dirty="0" smtClean="0">
                <a:solidFill>
                  <a:schemeClr val="tx1"/>
                </a:solidFill>
              </a:rPr>
              <a:t>tell people they need to go to court or do mediation</a:t>
            </a:r>
          </a:p>
          <a:p>
            <a:r>
              <a:rPr lang="en-US" sz="2300" dirty="0" smtClean="0">
                <a:solidFill>
                  <a:schemeClr val="tx1"/>
                </a:solidFill>
              </a:rPr>
              <a:t>help people fill out legal documents or legal forms</a:t>
            </a:r>
          </a:p>
          <a:p>
            <a:r>
              <a:rPr lang="en-US" sz="2300" dirty="0">
                <a:solidFill>
                  <a:schemeClr val="tx1"/>
                </a:solidFill>
              </a:rPr>
              <a:t>e</a:t>
            </a:r>
            <a:r>
              <a:rPr lang="en-US" sz="2300" dirty="0" smtClean="0">
                <a:solidFill>
                  <a:schemeClr val="tx1"/>
                </a:solidFill>
              </a:rPr>
              <a:t>xplain a lawyer’s letter</a:t>
            </a:r>
          </a:p>
          <a:p>
            <a:endParaRPr lang="en-US" b="1" dirty="0" smtClean="0">
              <a:solidFill>
                <a:schemeClr val="tx1"/>
              </a:solidFill>
            </a:endParaRPr>
          </a:p>
        </p:txBody>
      </p:sp>
      <p:pic>
        <p:nvPicPr>
          <p:cNvPr id="7" name="Picture 6" descr="CLEO logo.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256675"/>
            <a:ext cx="1971081" cy="202905"/>
          </a:xfrm>
          <a:prstGeom prst="rect">
            <a:avLst/>
          </a:prstGeom>
        </p:spPr>
      </p:pic>
    </p:spTree>
    <p:extLst>
      <p:ext uri="{BB962C8B-B14F-4D97-AF65-F5344CB8AC3E}">
        <p14:creationId xmlns:p14="http://schemas.microsoft.com/office/powerpoint/2010/main" val="165565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611560" y="908720"/>
            <a:ext cx="7776864" cy="4862870"/>
          </a:xfrm>
          <a:prstGeom prst="rect">
            <a:avLst/>
          </a:prstGeom>
          <a:noFill/>
          <a:ln w="9525">
            <a:noFill/>
            <a:miter lim="800000"/>
            <a:headEnd/>
            <a:tailEnd/>
          </a:ln>
        </p:spPr>
        <p:txBody>
          <a:bodyPr wrap="square">
            <a:spAutoFit/>
          </a:bodyPr>
          <a:lstStyle/>
          <a:p>
            <a:pPr marL="342900" indent="-342900"/>
            <a:r>
              <a:rPr lang="en-CA" sz="2800" b="1" dirty="0" smtClean="0">
                <a:latin typeface="News Gothic MT"/>
              </a:rPr>
              <a:t>Outline</a:t>
            </a:r>
            <a:r>
              <a:rPr lang="en-CA" sz="2800" dirty="0" smtClean="0">
                <a:latin typeface="News Gothic MT"/>
              </a:rPr>
              <a:t> </a:t>
            </a:r>
          </a:p>
          <a:p>
            <a:pPr marL="342900" indent="-342900"/>
            <a:r>
              <a:rPr lang="en-CA" sz="2200" dirty="0">
                <a:latin typeface="News Gothic MT"/>
              </a:rPr>
              <a:t> </a:t>
            </a:r>
            <a:endParaRPr lang="en-CA" sz="2000" dirty="0">
              <a:latin typeface="News Gothic MT"/>
            </a:endParaRPr>
          </a:p>
          <a:p>
            <a:pPr marL="457200" indent="-457200">
              <a:buFont typeface="+mj-lt"/>
              <a:buAutoNum type="arabicPeriod"/>
            </a:pPr>
            <a:r>
              <a:rPr lang="en-CA" sz="2000" dirty="0" smtClean="0">
                <a:latin typeface="News Gothic MT"/>
              </a:rPr>
              <a:t>Who is CLEO?</a:t>
            </a:r>
            <a:br>
              <a:rPr lang="en-CA" sz="2000" dirty="0" smtClean="0">
                <a:latin typeface="News Gothic MT"/>
              </a:rPr>
            </a:br>
            <a:endParaRPr lang="en-CA" sz="2000" dirty="0">
              <a:latin typeface="News Gothic MT"/>
            </a:endParaRPr>
          </a:p>
          <a:p>
            <a:pPr marL="457200" indent="-457200">
              <a:buFont typeface="+mj-lt"/>
              <a:buAutoNum type="arabicPeriod"/>
            </a:pPr>
            <a:r>
              <a:rPr lang="en-CA" sz="2000" dirty="0" smtClean="0">
                <a:latin typeface="News Gothic MT"/>
              </a:rPr>
              <a:t>Why legal information is key and what library staff’s role can be</a:t>
            </a:r>
            <a:br>
              <a:rPr lang="en-CA" sz="2000" dirty="0" smtClean="0">
                <a:latin typeface="News Gothic MT"/>
              </a:rPr>
            </a:br>
            <a:endParaRPr lang="en-CA" sz="2000" dirty="0" smtClean="0">
              <a:latin typeface="News Gothic MT"/>
            </a:endParaRPr>
          </a:p>
          <a:p>
            <a:pPr marL="457200" indent="-457200">
              <a:buFont typeface="+mj-lt"/>
              <a:buAutoNum type="arabicPeriod"/>
            </a:pPr>
            <a:r>
              <a:rPr lang="en-CA" sz="2000" dirty="0" smtClean="0">
                <a:latin typeface="News Gothic MT"/>
              </a:rPr>
              <a:t>Tools </a:t>
            </a:r>
            <a:r>
              <a:rPr lang="en-CA" sz="2000" dirty="0">
                <a:latin typeface="News Gothic MT"/>
              </a:rPr>
              <a:t>to </a:t>
            </a:r>
            <a:r>
              <a:rPr lang="en-CA" sz="2000" dirty="0" smtClean="0">
                <a:latin typeface="News Gothic MT"/>
              </a:rPr>
              <a:t>help people find </a:t>
            </a:r>
            <a:r>
              <a:rPr lang="en-CA" sz="2000" dirty="0">
                <a:latin typeface="News Gothic MT"/>
              </a:rPr>
              <a:t>legal information</a:t>
            </a:r>
          </a:p>
          <a:p>
            <a:pPr marL="457200" indent="-457200">
              <a:buFont typeface="+mj-lt"/>
              <a:buAutoNum type="arabicPeriod"/>
            </a:pPr>
            <a:endParaRPr lang="en-CA" sz="2000" dirty="0">
              <a:latin typeface="News Gothic MT"/>
            </a:endParaRPr>
          </a:p>
          <a:p>
            <a:pPr marL="457200" indent="-457200">
              <a:buFont typeface="+mj-lt"/>
              <a:buAutoNum type="arabicPeriod"/>
            </a:pPr>
            <a:r>
              <a:rPr lang="en-CA" sz="2000" dirty="0"/>
              <a:t>Legal information vs. legal advice </a:t>
            </a:r>
            <a:r>
              <a:rPr lang="en-CA" sz="2000" dirty="0" smtClean="0"/>
              <a:t/>
            </a:r>
            <a:br>
              <a:rPr lang="en-CA" sz="2000" dirty="0" smtClean="0"/>
            </a:br>
            <a:endParaRPr lang="en-CA" sz="2000" dirty="0"/>
          </a:p>
          <a:p>
            <a:pPr marL="457200" indent="-457200">
              <a:buFont typeface="+mj-lt"/>
              <a:buAutoNum type="arabicPeriod"/>
            </a:pPr>
            <a:r>
              <a:rPr lang="en-CA" sz="2000" dirty="0" smtClean="0">
                <a:latin typeface="News Gothic MT"/>
              </a:rPr>
              <a:t>CLEO’s </a:t>
            </a:r>
            <a:r>
              <a:rPr lang="en-CA" sz="2000" dirty="0">
                <a:latin typeface="News Gothic MT"/>
              </a:rPr>
              <a:t>legal </a:t>
            </a:r>
            <a:r>
              <a:rPr lang="en-CA" sz="2000" dirty="0" smtClean="0">
                <a:latin typeface="News Gothic MT"/>
              </a:rPr>
              <a:t>information </a:t>
            </a:r>
            <a:br>
              <a:rPr lang="en-CA" sz="2000" dirty="0" smtClean="0">
                <a:latin typeface="News Gothic MT"/>
              </a:rPr>
            </a:br>
            <a:endParaRPr lang="en-CA" sz="2000" dirty="0" smtClean="0"/>
          </a:p>
          <a:p>
            <a:pPr marL="457200" indent="-457200">
              <a:buFont typeface="+mj-lt"/>
              <a:buAutoNum type="arabicPeriod"/>
            </a:pPr>
            <a:r>
              <a:rPr lang="en-CA" sz="2000" dirty="0" smtClean="0">
                <a:latin typeface="News Gothic MT"/>
              </a:rPr>
              <a:t>Making good referrals for legal </a:t>
            </a:r>
            <a:r>
              <a:rPr lang="en-CA" sz="2000" dirty="0">
                <a:latin typeface="News Gothic MT"/>
              </a:rPr>
              <a:t>advice and </a:t>
            </a:r>
            <a:r>
              <a:rPr lang="en-CA" sz="2000" dirty="0" smtClean="0"/>
              <a:t>representation</a:t>
            </a:r>
            <a:br>
              <a:rPr lang="en-CA" sz="2000" dirty="0" smtClean="0"/>
            </a:br>
            <a:endParaRPr lang="en-CA" sz="2000" dirty="0" smtClean="0"/>
          </a:p>
          <a:p>
            <a:pPr marL="457200" indent="-457200">
              <a:buFont typeface="+mj-lt"/>
              <a:buAutoNum type="arabicPeriod"/>
            </a:pPr>
            <a:r>
              <a:rPr lang="en-CA" sz="2000" dirty="0" smtClean="0">
                <a:latin typeface="News Gothic MT"/>
              </a:rPr>
              <a:t>Evaluation </a:t>
            </a:r>
            <a:endParaRPr lang="en-US" sz="2000" dirty="0">
              <a:latin typeface="News Gothic MT"/>
            </a:endParaRPr>
          </a:p>
        </p:txBody>
      </p:sp>
    </p:spTree>
    <p:extLst>
      <p:ext uri="{BB962C8B-B14F-4D97-AF65-F5344CB8AC3E}">
        <p14:creationId xmlns:p14="http://schemas.microsoft.com/office/powerpoint/2010/main" val="399351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660" y="1196752"/>
            <a:ext cx="6552728" cy="1008112"/>
          </a:xfrm>
        </p:spPr>
        <p:txBody>
          <a:bodyPr>
            <a:noAutofit/>
          </a:bodyPr>
          <a:lstStyle/>
          <a:p>
            <a:pPr algn="l">
              <a:defRPr/>
            </a:pPr>
            <a:r>
              <a:rPr lang="en-US" sz="2400" b="1" dirty="0" smtClean="0"/>
              <a:t>Question</a:t>
            </a:r>
            <a:r>
              <a:rPr lang="en-US" sz="2400" dirty="0" smtClean="0">
                <a:solidFill>
                  <a:schemeClr val="tx1"/>
                </a:solidFill>
              </a:rPr>
              <a:t>: </a:t>
            </a:r>
            <a:r>
              <a:rPr lang="en-US" sz="2200" dirty="0" smtClean="0"/>
              <a:t>I received an eviction notice from my landlord because I haven’t been paying my rent on time. Will I definitely have to leave?</a:t>
            </a:r>
            <a:endParaRPr lang="en-US" sz="2200" dirty="0">
              <a:solidFill>
                <a:schemeClr val="tx1"/>
              </a:solidFill>
            </a:endParaRPr>
          </a:p>
        </p:txBody>
      </p:sp>
      <p:sp>
        <p:nvSpPr>
          <p:cNvPr id="3" name="Text Placeholder 2"/>
          <p:cNvSpPr>
            <a:spLocks noGrp="1"/>
          </p:cNvSpPr>
          <p:nvPr>
            <p:ph type="body" idx="1"/>
          </p:nvPr>
        </p:nvSpPr>
        <p:spPr>
          <a:xfrm>
            <a:off x="539552" y="2132856"/>
            <a:ext cx="3840480" cy="750887"/>
          </a:xfrm>
        </p:spPr>
        <p:txBody>
          <a:bodyPr>
            <a:normAutofit fontScale="92500" lnSpcReduction="20000"/>
          </a:bodyPr>
          <a:lstStyle/>
          <a:p>
            <a:endParaRPr lang="en-US" sz="2800" b="1" dirty="0" smtClean="0">
              <a:solidFill>
                <a:schemeClr val="tx1"/>
              </a:solidFill>
            </a:endParaRPr>
          </a:p>
          <a:p>
            <a:r>
              <a:rPr lang="en-US" sz="2800" b="1" dirty="0" smtClean="0">
                <a:solidFill>
                  <a:schemeClr val="tx1"/>
                </a:solidFill>
              </a:rPr>
              <a:t> </a:t>
            </a:r>
            <a:endParaRPr lang="en-US" b="1" dirty="0">
              <a:solidFill>
                <a:schemeClr val="tx1"/>
              </a:solidFill>
            </a:endParaRPr>
          </a:p>
        </p:txBody>
      </p:sp>
      <p:sp>
        <p:nvSpPr>
          <p:cNvPr id="4" name="Content Placeholder 3"/>
          <p:cNvSpPr>
            <a:spLocks noGrp="1"/>
          </p:cNvSpPr>
          <p:nvPr>
            <p:ph sz="half" idx="2"/>
          </p:nvPr>
        </p:nvSpPr>
        <p:spPr>
          <a:xfrm>
            <a:off x="539552" y="3068960"/>
            <a:ext cx="3840480" cy="3596185"/>
          </a:xfrm>
        </p:spPr>
        <p:txBody>
          <a:bodyPr>
            <a:normAutofit/>
          </a:bodyPr>
          <a:lstStyle/>
          <a:p>
            <a:pPr marL="0" indent="0">
              <a:buNone/>
              <a:defRPr/>
            </a:pPr>
            <a:r>
              <a:rPr lang="en-US" sz="2400" b="1" dirty="0" smtClean="0">
                <a:solidFill>
                  <a:schemeClr val="accent6"/>
                </a:solidFill>
              </a:rPr>
              <a:t>Tell person legal outcome to expect</a:t>
            </a:r>
          </a:p>
          <a:p>
            <a:pPr marL="0" indent="0">
              <a:buNone/>
              <a:defRPr/>
            </a:pPr>
            <a:r>
              <a:rPr lang="en-US" dirty="0" smtClean="0">
                <a:solidFill>
                  <a:schemeClr val="accent6"/>
                </a:solidFill>
              </a:rPr>
              <a:t>“No. You can fight the eviction by going to the Landlord and Tenant Board and they will give you another chance.” </a:t>
            </a:r>
            <a:endParaRPr lang="en-US" dirty="0">
              <a:solidFill>
                <a:schemeClr val="accent6"/>
              </a:solidFill>
            </a:endParaRPr>
          </a:p>
          <a:p>
            <a:pPr marL="0" indent="0">
              <a:buNone/>
              <a:defRPr/>
            </a:pPr>
            <a:r>
              <a:rPr lang="en-US" b="1" dirty="0" smtClean="0">
                <a:solidFill>
                  <a:schemeClr val="accent3"/>
                </a:solidFill>
              </a:rPr>
              <a:t> </a:t>
            </a:r>
            <a:endParaRPr lang="en-US" b="1" dirty="0">
              <a:solidFill>
                <a:schemeClr val="accent3"/>
              </a:solidFill>
            </a:endParaRPr>
          </a:p>
        </p:txBody>
      </p:sp>
      <p:sp>
        <p:nvSpPr>
          <p:cNvPr id="5" name="Text Placeholder 4"/>
          <p:cNvSpPr>
            <a:spLocks noGrp="1"/>
          </p:cNvSpPr>
          <p:nvPr>
            <p:ph type="body" sz="quarter" idx="3"/>
          </p:nvPr>
        </p:nvSpPr>
        <p:spPr>
          <a:xfrm>
            <a:off x="4716016" y="980728"/>
            <a:ext cx="3840480" cy="750887"/>
          </a:xfrm>
        </p:spPr>
        <p:txBody>
          <a:bodyPr/>
          <a:lstStyle/>
          <a:p>
            <a:r>
              <a:rPr lang="en-US" sz="2800" b="1" dirty="0" smtClean="0">
                <a:solidFill>
                  <a:schemeClr val="tx1"/>
                </a:solidFill>
              </a:rPr>
              <a:t> </a:t>
            </a:r>
            <a:endParaRPr lang="en-US" sz="2800" b="1" dirty="0">
              <a:solidFill>
                <a:schemeClr val="tx1"/>
              </a:solidFill>
            </a:endParaRPr>
          </a:p>
        </p:txBody>
      </p:sp>
      <p:sp>
        <p:nvSpPr>
          <p:cNvPr id="6" name="Content Placeholder 5"/>
          <p:cNvSpPr>
            <a:spLocks noGrp="1"/>
          </p:cNvSpPr>
          <p:nvPr>
            <p:ph sz="quarter" idx="4"/>
          </p:nvPr>
        </p:nvSpPr>
        <p:spPr>
          <a:xfrm>
            <a:off x="4759816" y="3068960"/>
            <a:ext cx="4194485" cy="3851361"/>
          </a:xfrm>
        </p:spPr>
        <p:txBody>
          <a:bodyPr>
            <a:normAutofit/>
          </a:bodyPr>
          <a:lstStyle/>
          <a:p>
            <a:pPr marL="0" indent="0">
              <a:buNone/>
            </a:pPr>
            <a:r>
              <a:rPr lang="en-US" sz="2400" b="1" dirty="0">
                <a:solidFill>
                  <a:schemeClr val="accent5"/>
                </a:solidFill>
              </a:rPr>
              <a:t>Provide Legal </a:t>
            </a:r>
            <a:r>
              <a:rPr lang="en-US" sz="2400" b="1" dirty="0" smtClean="0">
                <a:solidFill>
                  <a:schemeClr val="accent5"/>
                </a:solidFill>
              </a:rPr>
              <a:t>Information</a:t>
            </a:r>
          </a:p>
          <a:p>
            <a:pPr marL="0" indent="0">
              <a:buNone/>
              <a:defRPr/>
            </a:pPr>
            <a:r>
              <a:rPr lang="en-US" b="1" dirty="0">
                <a:solidFill>
                  <a:schemeClr val="accent5"/>
                </a:solidFill>
              </a:rPr>
              <a:t>“</a:t>
            </a:r>
            <a:r>
              <a:rPr lang="en-US" dirty="0">
                <a:solidFill>
                  <a:schemeClr val="accent5"/>
                </a:solidFill>
              </a:rPr>
              <a:t>I can show you some information </a:t>
            </a:r>
            <a:r>
              <a:rPr lang="en-US" dirty="0" smtClean="0">
                <a:solidFill>
                  <a:schemeClr val="accent5"/>
                </a:solidFill>
              </a:rPr>
              <a:t>that explains the eviction process. It also tells you about the options of what you can do if you get an eviction notice. From there you can decide what you would like to do and get legal help if you’d like.” </a:t>
            </a:r>
            <a:endParaRPr lang="en-US" dirty="0">
              <a:solidFill>
                <a:schemeClr val="accent3"/>
              </a:solidFill>
            </a:endParaRPr>
          </a:p>
          <a:p>
            <a:pPr marL="0" indent="0">
              <a:buNone/>
              <a:defRPr/>
            </a:pPr>
            <a:r>
              <a:rPr lang="en-US" altLang="ja-JP" sz="2400" dirty="0" smtClean="0">
                <a:solidFill>
                  <a:schemeClr val="accent5"/>
                </a:solidFill>
                <a:cs typeface="Arial"/>
              </a:rPr>
              <a:t> </a:t>
            </a:r>
            <a:endParaRPr lang="en-US" sz="2400" dirty="0">
              <a:solidFill>
                <a:schemeClr val="accent5"/>
              </a:solidFill>
            </a:endParaRPr>
          </a:p>
          <a:p>
            <a:endParaRPr lang="en-US" dirty="0"/>
          </a:p>
        </p:txBody>
      </p:sp>
      <p:sp>
        <p:nvSpPr>
          <p:cNvPr id="7" name="TextBox 6"/>
          <p:cNvSpPr txBox="1"/>
          <p:nvPr/>
        </p:nvSpPr>
        <p:spPr>
          <a:xfrm>
            <a:off x="3203848" y="476672"/>
            <a:ext cx="2592288" cy="461665"/>
          </a:xfrm>
          <a:prstGeom prst="rect">
            <a:avLst/>
          </a:prstGeom>
          <a:noFill/>
        </p:spPr>
        <p:txBody>
          <a:bodyPr wrap="square" rtlCol="0">
            <a:spAutoFit/>
          </a:bodyPr>
          <a:lstStyle/>
          <a:p>
            <a:pPr algn="ctr"/>
            <a:r>
              <a:rPr lang="en-CA" sz="2400" b="1" dirty="0" smtClean="0"/>
              <a:t>Do’s and Don’ts</a:t>
            </a:r>
            <a:endParaRPr lang="en-CA" sz="2400" b="1" dirty="0"/>
          </a:p>
        </p:txBody>
      </p:sp>
      <p:sp>
        <p:nvSpPr>
          <p:cNvPr id="8" name="TextBox 7"/>
          <p:cNvSpPr txBox="1"/>
          <p:nvPr/>
        </p:nvSpPr>
        <p:spPr>
          <a:xfrm>
            <a:off x="539552" y="2578336"/>
            <a:ext cx="1152128" cy="461665"/>
          </a:xfrm>
          <a:prstGeom prst="rect">
            <a:avLst/>
          </a:prstGeom>
          <a:noFill/>
        </p:spPr>
        <p:txBody>
          <a:bodyPr wrap="square" rtlCol="0">
            <a:spAutoFit/>
          </a:bodyPr>
          <a:lstStyle/>
          <a:p>
            <a:r>
              <a:rPr lang="en-CA" sz="2400" b="1" dirty="0" smtClean="0"/>
              <a:t>Don’t</a:t>
            </a:r>
            <a:endParaRPr lang="en-CA" sz="2400" b="1" dirty="0"/>
          </a:p>
        </p:txBody>
      </p:sp>
      <p:sp>
        <p:nvSpPr>
          <p:cNvPr id="9" name="TextBox 8"/>
          <p:cNvSpPr txBox="1"/>
          <p:nvPr/>
        </p:nvSpPr>
        <p:spPr>
          <a:xfrm>
            <a:off x="4788024" y="2572220"/>
            <a:ext cx="1368152" cy="461665"/>
          </a:xfrm>
          <a:prstGeom prst="rect">
            <a:avLst/>
          </a:prstGeom>
          <a:noFill/>
        </p:spPr>
        <p:txBody>
          <a:bodyPr wrap="square" rtlCol="0">
            <a:spAutoFit/>
          </a:bodyPr>
          <a:lstStyle/>
          <a:p>
            <a:r>
              <a:rPr lang="en-CA" sz="2400" b="1" dirty="0" smtClean="0"/>
              <a:t>Do</a:t>
            </a:r>
            <a:endParaRPr lang="en-CA" sz="2400" b="1" dirty="0"/>
          </a:p>
        </p:txBody>
      </p:sp>
    </p:spTree>
    <p:extLst>
      <p:ext uri="{BB962C8B-B14F-4D97-AF65-F5344CB8AC3E}">
        <p14:creationId xmlns:p14="http://schemas.microsoft.com/office/powerpoint/2010/main" val="131145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p:cNvSpPr txBox="1">
            <a:spLocks noChangeArrowheads="1"/>
          </p:cNvSpPr>
          <p:nvPr/>
        </p:nvSpPr>
        <p:spPr bwMode="auto">
          <a:xfrm>
            <a:off x="749300" y="733767"/>
            <a:ext cx="7493000" cy="5970865"/>
          </a:xfrm>
          <a:prstGeom prst="rect">
            <a:avLst/>
          </a:prstGeom>
          <a:noFill/>
          <a:ln w="9525">
            <a:noFill/>
            <a:miter lim="800000"/>
            <a:headEnd/>
            <a:tailEnd/>
          </a:ln>
        </p:spPr>
        <p:txBody>
          <a:bodyPr>
            <a:spAutoFit/>
          </a:bodyPr>
          <a:lstStyle/>
          <a:p>
            <a:pPr marL="342900" indent="-342900"/>
            <a:r>
              <a:rPr lang="en-US" sz="2800" b="1" dirty="0"/>
              <a:t>Legal Information vs. Advice </a:t>
            </a:r>
            <a:r>
              <a:rPr lang="en-US" sz="2400" dirty="0"/>
              <a:t>– </a:t>
            </a:r>
            <a:r>
              <a:rPr lang="en-US" sz="2400" dirty="0" smtClean="0"/>
              <a:t> Exercise #3</a:t>
            </a:r>
            <a:endParaRPr lang="en-US" sz="2400" dirty="0"/>
          </a:p>
          <a:p>
            <a:pPr marL="342900" indent="-342900"/>
            <a:endParaRPr lang="en-US" sz="2400" dirty="0"/>
          </a:p>
          <a:p>
            <a:pPr marL="342900" indent="-342900">
              <a:buFontTx/>
              <a:buAutoNum type="arabicPeriod"/>
            </a:pPr>
            <a:r>
              <a:rPr lang="en-US" sz="2400" dirty="0"/>
              <a:t>Find a partner </a:t>
            </a:r>
            <a:r>
              <a:rPr lang="en-US" sz="2400" dirty="0" smtClean="0"/>
              <a:t/>
            </a:r>
            <a:br>
              <a:rPr lang="en-US" sz="2400" dirty="0" smtClean="0"/>
            </a:br>
            <a:endParaRPr lang="en-US" sz="2400" dirty="0" smtClean="0"/>
          </a:p>
          <a:p>
            <a:pPr marL="342900" indent="-342900">
              <a:buFontTx/>
              <a:buAutoNum type="arabicPeriod"/>
            </a:pPr>
            <a:r>
              <a:rPr lang="en-US" sz="2400" dirty="0" smtClean="0"/>
              <a:t>Choose who will be the client and who will be the service provider. </a:t>
            </a:r>
            <a:endParaRPr lang="en-US" sz="2400" dirty="0"/>
          </a:p>
          <a:p>
            <a:pPr marL="342900" indent="-342900">
              <a:buFontTx/>
              <a:buAutoNum type="arabicPeriod"/>
            </a:pPr>
            <a:endParaRPr lang="en-US" sz="2400" dirty="0"/>
          </a:p>
          <a:p>
            <a:pPr marL="342900" indent="-342900">
              <a:buFontTx/>
              <a:buAutoNum type="arabicPeriod"/>
            </a:pPr>
            <a:r>
              <a:rPr lang="en-US" sz="2400" dirty="0"/>
              <a:t>Look at the sample questions on </a:t>
            </a:r>
            <a:r>
              <a:rPr lang="en-US" sz="2400" dirty="0" smtClean="0"/>
              <a:t>the next slide. Choose a question and </a:t>
            </a:r>
            <a:r>
              <a:rPr lang="en-US" sz="2400" dirty="0" err="1" smtClean="0"/>
              <a:t>roleplay</a:t>
            </a:r>
            <a:r>
              <a:rPr lang="en-US" sz="2400" dirty="0" smtClean="0"/>
              <a:t> the question so that the service provider is providing the client with legal </a:t>
            </a:r>
            <a:r>
              <a:rPr lang="en-US" sz="2400" dirty="0"/>
              <a:t>information as opposed to legal </a:t>
            </a:r>
            <a:r>
              <a:rPr lang="en-US" sz="2400" dirty="0" smtClean="0"/>
              <a:t>advice. </a:t>
            </a:r>
            <a:endParaRPr lang="en-US" sz="2400" dirty="0"/>
          </a:p>
          <a:p>
            <a:r>
              <a:rPr lang="en-US" sz="2400" dirty="0"/>
              <a:t> </a:t>
            </a:r>
            <a:r>
              <a:rPr lang="en-US" sz="2400" dirty="0" smtClean="0"/>
              <a:t>    </a:t>
            </a:r>
            <a:endParaRPr lang="en-US" sz="2400" dirty="0"/>
          </a:p>
          <a:p>
            <a:r>
              <a:rPr lang="en-US" sz="2400" dirty="0" smtClean="0"/>
              <a:t>4. Discuss your experience and questions with the</a:t>
            </a:r>
          </a:p>
          <a:p>
            <a:r>
              <a:rPr lang="en-US" sz="2400" dirty="0"/>
              <a:t> </a:t>
            </a:r>
            <a:r>
              <a:rPr lang="en-US" sz="2400" dirty="0" smtClean="0"/>
              <a:t>    large group. </a:t>
            </a:r>
            <a:endParaRPr lang="en-US" sz="2400" dirty="0"/>
          </a:p>
          <a:p>
            <a:pPr marL="342900" indent="-342900"/>
            <a:r>
              <a:rPr lang="en-US" sz="2400" dirty="0"/>
              <a:t>  </a:t>
            </a:r>
          </a:p>
          <a:p>
            <a:pPr marL="342900" indent="-342900"/>
            <a:endParaRPr lang="en-US" dirty="0"/>
          </a:p>
        </p:txBody>
      </p:sp>
    </p:spTree>
    <p:extLst>
      <p:ext uri="{BB962C8B-B14F-4D97-AF65-F5344CB8AC3E}">
        <p14:creationId xmlns:p14="http://schemas.microsoft.com/office/powerpoint/2010/main" val="233225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1"/>
          <p:cNvSpPr txBox="1">
            <a:spLocks noChangeArrowheads="1"/>
          </p:cNvSpPr>
          <p:nvPr/>
        </p:nvSpPr>
        <p:spPr bwMode="auto">
          <a:xfrm>
            <a:off x="787400" y="1052736"/>
            <a:ext cx="7404100" cy="5786199"/>
          </a:xfrm>
          <a:prstGeom prst="rect">
            <a:avLst/>
          </a:prstGeom>
          <a:noFill/>
          <a:ln w="9525">
            <a:noFill/>
            <a:miter lim="800000"/>
            <a:headEnd/>
            <a:tailEnd/>
          </a:ln>
        </p:spPr>
        <p:txBody>
          <a:bodyPr>
            <a:spAutoFit/>
          </a:bodyPr>
          <a:lstStyle/>
          <a:p>
            <a:pPr marL="342900" indent="-342900"/>
            <a:r>
              <a:rPr lang="en-US" sz="2800" b="1" dirty="0" smtClean="0"/>
              <a:t>Sample </a:t>
            </a:r>
            <a:r>
              <a:rPr lang="en-US" sz="2800" b="1" dirty="0"/>
              <a:t>Questions for Partner Exercise: </a:t>
            </a:r>
          </a:p>
          <a:p>
            <a:pPr marL="342900" indent="-342900"/>
            <a:endParaRPr lang="en-US" dirty="0"/>
          </a:p>
          <a:p>
            <a:pPr marL="342900" indent="-342900">
              <a:buFontTx/>
              <a:buAutoNum type="arabicPeriod"/>
            </a:pPr>
            <a:r>
              <a:rPr lang="en-US" sz="2200" dirty="0" smtClean="0"/>
              <a:t> How much child support will I receive from my ex? </a:t>
            </a:r>
            <a:br>
              <a:rPr lang="en-US" sz="2200" dirty="0" smtClean="0"/>
            </a:br>
            <a:endParaRPr lang="en-US" sz="2200" dirty="0" smtClean="0"/>
          </a:p>
          <a:p>
            <a:pPr marL="342900" indent="-342900">
              <a:buFontTx/>
              <a:buAutoNum type="arabicPeriod"/>
            </a:pPr>
            <a:r>
              <a:rPr lang="en-US" sz="2200" dirty="0" smtClean="0"/>
              <a:t>My landlord comes into my place whenever she wants. I’m just going to get the locks changed so she can’t come in. I can do that, right? </a:t>
            </a:r>
            <a:br>
              <a:rPr lang="en-US" sz="2200" dirty="0" smtClean="0"/>
            </a:br>
            <a:endParaRPr lang="en-US" sz="2200" dirty="0" smtClean="0"/>
          </a:p>
          <a:p>
            <a:pPr marL="342900" indent="-342900">
              <a:buFontTx/>
              <a:buAutoNum type="arabicPeriod"/>
            </a:pPr>
            <a:r>
              <a:rPr lang="en-US" sz="2200" dirty="0" smtClean="0"/>
              <a:t>I’ve been charged with assault. If I’m convicted, what will my sentence be? </a:t>
            </a:r>
            <a:br>
              <a:rPr lang="en-US" sz="2200" dirty="0" smtClean="0"/>
            </a:br>
            <a:endParaRPr lang="en-US" sz="2200" dirty="0" smtClean="0"/>
          </a:p>
          <a:p>
            <a:pPr marL="342900" indent="-342900">
              <a:buFontTx/>
              <a:buAutoNum type="arabicPeriod"/>
            </a:pPr>
            <a:endParaRPr lang="en-US" sz="2200" dirty="0"/>
          </a:p>
          <a:p>
            <a:pPr marL="342900" indent="-342900">
              <a:buFontTx/>
              <a:buAutoNum type="arabicPeriod"/>
            </a:pPr>
            <a:endParaRPr lang="en-US" sz="2200" dirty="0" smtClean="0"/>
          </a:p>
          <a:p>
            <a:pPr marL="342900" indent="-342900">
              <a:buFontTx/>
              <a:buAutoNum type="arabicPeriod"/>
            </a:pPr>
            <a:endParaRPr lang="en-US" sz="2200" dirty="0"/>
          </a:p>
          <a:p>
            <a:endParaRPr lang="en-US" sz="2000" dirty="0" smtClean="0"/>
          </a:p>
          <a:p>
            <a:r>
              <a:rPr lang="en-US" sz="2000" dirty="0" smtClean="0"/>
              <a:t>  </a:t>
            </a:r>
            <a:endParaRPr lang="en-US" sz="2000" dirty="0"/>
          </a:p>
          <a:p>
            <a:pPr marL="342900" indent="-342900">
              <a:buFontTx/>
              <a:buAutoNum type="arabicPeriod"/>
            </a:pPr>
            <a:endParaRPr lang="en-US" sz="2000" dirty="0"/>
          </a:p>
        </p:txBody>
      </p:sp>
    </p:spTree>
    <p:extLst>
      <p:ext uri="{BB962C8B-B14F-4D97-AF65-F5344CB8AC3E}">
        <p14:creationId xmlns:p14="http://schemas.microsoft.com/office/powerpoint/2010/main" val="29642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Box 1"/>
          <p:cNvSpPr txBox="1">
            <a:spLocks noChangeArrowheads="1"/>
          </p:cNvSpPr>
          <p:nvPr/>
        </p:nvSpPr>
        <p:spPr bwMode="auto">
          <a:xfrm>
            <a:off x="1320800" y="2159000"/>
            <a:ext cx="6184900" cy="1384995"/>
          </a:xfrm>
          <a:prstGeom prst="rect">
            <a:avLst/>
          </a:prstGeom>
          <a:noFill/>
          <a:ln w="9525">
            <a:noFill/>
            <a:miter lim="800000"/>
            <a:headEnd/>
            <a:tailEnd/>
          </a:ln>
        </p:spPr>
        <p:txBody>
          <a:bodyPr>
            <a:spAutoFit/>
          </a:bodyPr>
          <a:lstStyle/>
          <a:p>
            <a:r>
              <a:rPr lang="en-US" sz="2800" b="1" dirty="0"/>
              <a:t>CLEO’s </a:t>
            </a:r>
            <a:r>
              <a:rPr lang="en-US" sz="2800" b="1" dirty="0" smtClean="0"/>
              <a:t>Legal Information:</a:t>
            </a:r>
          </a:p>
          <a:p>
            <a:endParaRPr lang="en-US" sz="2800" b="1" dirty="0" smtClean="0"/>
          </a:p>
          <a:p>
            <a:r>
              <a:rPr lang="en-US" sz="2800" b="1" dirty="0" smtClean="0"/>
              <a:t>3 main websites</a:t>
            </a:r>
          </a:p>
        </p:txBody>
      </p:sp>
    </p:spTree>
    <p:extLst>
      <p:ext uri="{BB962C8B-B14F-4D97-AF65-F5344CB8AC3E}">
        <p14:creationId xmlns:p14="http://schemas.microsoft.com/office/powerpoint/2010/main" val="400857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114284" cy="576064"/>
          </a:xfrm>
        </p:spPr>
        <p:txBody>
          <a:bodyPr/>
          <a:lstStyle/>
          <a:p>
            <a:pPr algn="l"/>
            <a:r>
              <a:rPr lang="en-US" sz="2400" b="1" dirty="0" smtClean="0">
                <a:solidFill>
                  <a:schemeClr val="tx1"/>
                </a:solidFill>
              </a:rPr>
              <a:t>Comparison of CLEO websites: </a:t>
            </a:r>
            <a:endParaRPr lang="en-US" sz="2400" b="1" dirty="0">
              <a:solidFill>
                <a:schemeClr val="tx1"/>
              </a:solidFill>
            </a:endParaRPr>
          </a:p>
        </p:txBody>
      </p:sp>
      <p:pic>
        <p:nvPicPr>
          <p:cNvPr id="4" name="Content Placeholder 3" descr="cleo_logo_bilingual_colour_.gif"/>
          <p:cNvPicPr>
            <a:picLocks noGrp="1" noChangeAspect="1"/>
          </p:cNvPicPr>
          <p:nvPr>
            <p:ph idx="1"/>
          </p:nvPr>
        </p:nvPicPr>
        <p:blipFill>
          <a:blip r:embed="rId2"/>
          <a:srcRect/>
          <a:stretch>
            <a:fillRect/>
          </a:stretch>
        </p:blipFill>
        <p:spPr bwMode="auto">
          <a:xfrm>
            <a:off x="6084168" y="260648"/>
            <a:ext cx="2733700" cy="281410"/>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735456382"/>
              </p:ext>
            </p:extLst>
          </p:nvPr>
        </p:nvGraphicFramePr>
        <p:xfrm>
          <a:off x="467544" y="1196752"/>
          <a:ext cx="8208912" cy="1928890"/>
        </p:xfrm>
        <a:graphic>
          <a:graphicData uri="http://schemas.openxmlformats.org/drawingml/2006/table">
            <a:tbl>
              <a:tblPr firstRow="1" bandRow="1">
                <a:tableStyleId>{5C22544A-7EE6-4342-B048-85BDC9FD1C3A}</a:tableStyleId>
              </a:tblPr>
              <a:tblGrid>
                <a:gridCol w="2664296"/>
                <a:gridCol w="5544616"/>
              </a:tblGrid>
              <a:tr h="707583">
                <a:tc>
                  <a:txBody>
                    <a:bodyPr/>
                    <a:lstStyle/>
                    <a:p>
                      <a:r>
                        <a:rPr lang="en-CA" dirty="0" smtClean="0"/>
                        <a:t>Website</a:t>
                      </a:r>
                      <a:endParaRPr lang="en-CA" dirty="0"/>
                    </a:p>
                  </a:txBody>
                  <a:tcPr/>
                </a:tc>
                <a:tc>
                  <a:txBody>
                    <a:bodyPr/>
                    <a:lstStyle/>
                    <a:p>
                      <a:r>
                        <a:rPr lang="en-CA" dirty="0" smtClean="0"/>
                        <a:t>Description</a:t>
                      </a:r>
                      <a:endParaRPr lang="en-CA" dirty="0"/>
                    </a:p>
                  </a:txBody>
                  <a:tcPr/>
                </a:tc>
              </a:tr>
              <a:tr h="1221307">
                <a:tc>
                  <a:txBody>
                    <a:bodyPr/>
                    <a:lstStyle/>
                    <a:p>
                      <a:r>
                        <a:rPr lang="en-CA" b="1" dirty="0" smtClean="0"/>
                        <a:t>CLEO</a:t>
                      </a:r>
                      <a:r>
                        <a:rPr lang="en-CA" b="1" baseline="0" dirty="0" smtClean="0"/>
                        <a:t> </a:t>
                      </a:r>
                    </a:p>
                    <a:p>
                      <a:r>
                        <a:rPr lang="en-CA" b="1" baseline="0" dirty="0" smtClean="0"/>
                        <a:t>cleo.on.ca</a:t>
                      </a:r>
                      <a:endParaRPr lang="en-CA" b="1" dirty="0"/>
                    </a:p>
                  </a:txBody>
                  <a:tcPr/>
                </a:tc>
                <a:tc>
                  <a:txBody>
                    <a:bodyPr/>
                    <a:lstStyle/>
                    <a:p>
                      <a:r>
                        <a:rPr lang="en-CA" dirty="0" smtClean="0"/>
                        <a:t>-online &amp; print plain language legal resources for people in ON</a:t>
                      </a:r>
                    </a:p>
                    <a:p>
                      <a:r>
                        <a:rPr lang="en-CA" dirty="0" smtClean="0"/>
                        <a:t>-written and kept</a:t>
                      </a:r>
                      <a:r>
                        <a:rPr lang="en-CA" baseline="0" dirty="0" smtClean="0"/>
                        <a:t> up-to-date</a:t>
                      </a:r>
                      <a:r>
                        <a:rPr lang="en-CA" dirty="0" smtClean="0"/>
                        <a:t> by CLEO lawyers</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-9</a:t>
                      </a:r>
                      <a:r>
                        <a:rPr lang="en-CA" baseline="0" dirty="0" smtClean="0"/>
                        <a:t> legal topics and some info in other languages</a:t>
                      </a:r>
                      <a:endParaRPr lang="en-CA" dirty="0" smtClean="0"/>
                    </a:p>
                  </a:txBody>
                  <a:tcPr/>
                </a:tc>
              </a:tr>
            </a:tbl>
          </a:graphicData>
        </a:graphic>
      </p:graphicFrame>
    </p:spTree>
    <p:extLst>
      <p:ext uri="{BB962C8B-B14F-4D97-AF65-F5344CB8AC3E}">
        <p14:creationId xmlns:p14="http://schemas.microsoft.com/office/powerpoint/2010/main" val="66782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114284" cy="576064"/>
          </a:xfrm>
        </p:spPr>
        <p:txBody>
          <a:bodyPr/>
          <a:lstStyle/>
          <a:p>
            <a:pPr algn="l"/>
            <a:r>
              <a:rPr lang="en-US" sz="2400" b="1" dirty="0" smtClean="0">
                <a:solidFill>
                  <a:schemeClr val="tx1"/>
                </a:solidFill>
              </a:rPr>
              <a:t>Comparison of CLEO websites: </a:t>
            </a:r>
            <a:endParaRPr lang="en-US" sz="2400" b="1" dirty="0">
              <a:solidFill>
                <a:schemeClr val="tx1"/>
              </a:solidFill>
            </a:endParaRPr>
          </a:p>
        </p:txBody>
      </p:sp>
      <p:pic>
        <p:nvPicPr>
          <p:cNvPr id="4" name="Content Placeholder 3" descr="cleo_logo_bilingual_colour_.gif"/>
          <p:cNvPicPr>
            <a:picLocks noGrp="1" noChangeAspect="1"/>
          </p:cNvPicPr>
          <p:nvPr>
            <p:ph idx="1"/>
          </p:nvPr>
        </p:nvPicPr>
        <p:blipFill>
          <a:blip r:embed="rId2"/>
          <a:srcRect/>
          <a:stretch>
            <a:fillRect/>
          </a:stretch>
        </p:blipFill>
        <p:spPr bwMode="auto">
          <a:xfrm>
            <a:off x="6084168" y="260648"/>
            <a:ext cx="2733700" cy="281410"/>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2243355832"/>
              </p:ext>
            </p:extLst>
          </p:nvPr>
        </p:nvGraphicFramePr>
        <p:xfrm>
          <a:off x="467544" y="1196752"/>
          <a:ext cx="8208912" cy="3666250"/>
        </p:xfrm>
        <a:graphic>
          <a:graphicData uri="http://schemas.openxmlformats.org/drawingml/2006/table">
            <a:tbl>
              <a:tblPr firstRow="1" bandRow="1">
                <a:tableStyleId>{5C22544A-7EE6-4342-B048-85BDC9FD1C3A}</a:tableStyleId>
              </a:tblPr>
              <a:tblGrid>
                <a:gridCol w="2664296"/>
                <a:gridCol w="5544616"/>
              </a:tblGrid>
              <a:tr h="707583">
                <a:tc>
                  <a:txBody>
                    <a:bodyPr/>
                    <a:lstStyle/>
                    <a:p>
                      <a:r>
                        <a:rPr lang="en-CA" dirty="0" smtClean="0"/>
                        <a:t>Website</a:t>
                      </a:r>
                      <a:endParaRPr lang="en-CA" dirty="0"/>
                    </a:p>
                  </a:txBody>
                  <a:tcPr/>
                </a:tc>
                <a:tc>
                  <a:txBody>
                    <a:bodyPr/>
                    <a:lstStyle/>
                    <a:p>
                      <a:r>
                        <a:rPr lang="en-CA" dirty="0" smtClean="0"/>
                        <a:t>Description</a:t>
                      </a:r>
                      <a:endParaRPr lang="en-CA" dirty="0"/>
                    </a:p>
                  </a:txBody>
                  <a:tcPr/>
                </a:tc>
              </a:tr>
              <a:tr h="1221307">
                <a:tc>
                  <a:txBody>
                    <a:bodyPr/>
                    <a:lstStyle/>
                    <a:p>
                      <a:r>
                        <a:rPr lang="en-CA" b="1" dirty="0" smtClean="0"/>
                        <a:t>CLEO</a:t>
                      </a:r>
                      <a:r>
                        <a:rPr lang="en-CA" b="1" baseline="0" dirty="0" smtClean="0"/>
                        <a:t> </a:t>
                      </a:r>
                    </a:p>
                    <a:p>
                      <a:r>
                        <a:rPr lang="en-CA" b="1" baseline="0" dirty="0" smtClean="0"/>
                        <a:t>cleo.on.ca</a:t>
                      </a:r>
                      <a:endParaRPr lang="en-CA" b="1" dirty="0"/>
                    </a:p>
                  </a:txBody>
                  <a:tcPr/>
                </a:tc>
                <a:tc>
                  <a:txBody>
                    <a:bodyPr/>
                    <a:lstStyle/>
                    <a:p>
                      <a:r>
                        <a:rPr lang="en-CA" dirty="0" smtClean="0"/>
                        <a:t>-online &amp; print plain language legal resources for people in ON</a:t>
                      </a:r>
                    </a:p>
                    <a:p>
                      <a:r>
                        <a:rPr lang="en-CA" dirty="0" smtClean="0"/>
                        <a:t>-written and kept</a:t>
                      </a:r>
                      <a:r>
                        <a:rPr lang="en-CA" baseline="0" dirty="0" smtClean="0"/>
                        <a:t> up-to-date</a:t>
                      </a:r>
                      <a:r>
                        <a:rPr lang="en-CA" dirty="0" smtClean="0"/>
                        <a:t> by CLEO lawyers</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-9</a:t>
                      </a:r>
                      <a:r>
                        <a:rPr lang="en-CA" baseline="0" dirty="0" smtClean="0"/>
                        <a:t> legal topics and some info in other languages</a:t>
                      </a:r>
                      <a:endParaRPr lang="en-CA" dirty="0" smtClean="0"/>
                    </a:p>
                  </a:txBody>
                  <a:tcPr/>
                </a:tc>
              </a:tr>
              <a:tr h="1556284">
                <a:tc>
                  <a:txBody>
                    <a:bodyPr/>
                    <a:lstStyle/>
                    <a:p>
                      <a:r>
                        <a:rPr lang="en-CA" sz="1800" b="1" dirty="0" smtClean="0"/>
                        <a:t>Your Legal Rights</a:t>
                      </a:r>
                    </a:p>
                    <a:p>
                      <a:r>
                        <a:rPr lang="en-CA" sz="1800" b="1" dirty="0" smtClean="0"/>
                        <a:t>yourlegalrights.on.ca</a:t>
                      </a:r>
                      <a:endParaRPr lang="en-CA" sz="18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-online library of legal resources for people in ON</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-written</a:t>
                      </a:r>
                      <a:r>
                        <a:rPr lang="en-CA" baseline="0" dirty="0" smtClean="0"/>
                        <a:t> by 100’s of different organizations</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-resources in 39 languages</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-news &amp; events section  </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-archive of all training webinars</a:t>
                      </a:r>
                    </a:p>
                    <a:p>
                      <a:endParaRPr lang="en-CA" dirty="0"/>
                    </a:p>
                  </a:txBody>
                  <a:tcPr/>
                </a:tc>
              </a:tr>
            </a:tbl>
          </a:graphicData>
        </a:graphic>
      </p:graphicFrame>
    </p:spTree>
    <p:extLst>
      <p:ext uri="{BB962C8B-B14F-4D97-AF65-F5344CB8AC3E}">
        <p14:creationId xmlns:p14="http://schemas.microsoft.com/office/powerpoint/2010/main" val="228033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114284" cy="576064"/>
          </a:xfrm>
        </p:spPr>
        <p:txBody>
          <a:bodyPr/>
          <a:lstStyle/>
          <a:p>
            <a:pPr algn="l"/>
            <a:r>
              <a:rPr lang="en-US" sz="2400" b="1" dirty="0" smtClean="0">
                <a:solidFill>
                  <a:schemeClr val="tx1"/>
                </a:solidFill>
              </a:rPr>
              <a:t>Comparison of CLEO websites: </a:t>
            </a:r>
            <a:endParaRPr lang="en-US" sz="2400" b="1" dirty="0">
              <a:solidFill>
                <a:schemeClr val="tx1"/>
              </a:solidFill>
            </a:endParaRPr>
          </a:p>
        </p:txBody>
      </p:sp>
      <p:pic>
        <p:nvPicPr>
          <p:cNvPr id="4" name="Content Placeholder 3" descr="cleo_logo_bilingual_colour_.gif"/>
          <p:cNvPicPr>
            <a:picLocks noGrp="1" noChangeAspect="1"/>
          </p:cNvPicPr>
          <p:nvPr>
            <p:ph idx="1"/>
          </p:nvPr>
        </p:nvPicPr>
        <p:blipFill>
          <a:blip r:embed="rId2"/>
          <a:srcRect/>
          <a:stretch>
            <a:fillRect/>
          </a:stretch>
        </p:blipFill>
        <p:spPr bwMode="auto">
          <a:xfrm>
            <a:off x="6084168" y="260648"/>
            <a:ext cx="2733700" cy="281410"/>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163214179"/>
              </p:ext>
            </p:extLst>
          </p:nvPr>
        </p:nvGraphicFramePr>
        <p:xfrm>
          <a:off x="179512" y="980728"/>
          <a:ext cx="8784976" cy="5645343"/>
        </p:xfrm>
        <a:graphic>
          <a:graphicData uri="http://schemas.openxmlformats.org/drawingml/2006/table">
            <a:tbl>
              <a:tblPr firstRow="1" bandRow="1">
                <a:tableStyleId>{5C22544A-7EE6-4342-B048-85BDC9FD1C3A}</a:tableStyleId>
              </a:tblPr>
              <a:tblGrid>
                <a:gridCol w="2808312"/>
                <a:gridCol w="5976664"/>
              </a:tblGrid>
              <a:tr h="707583">
                <a:tc>
                  <a:txBody>
                    <a:bodyPr/>
                    <a:lstStyle/>
                    <a:p>
                      <a:r>
                        <a:rPr lang="en-CA" dirty="0" smtClean="0"/>
                        <a:t>Website</a:t>
                      </a:r>
                      <a:endParaRPr lang="en-CA" dirty="0"/>
                    </a:p>
                  </a:txBody>
                  <a:tcPr/>
                </a:tc>
                <a:tc>
                  <a:txBody>
                    <a:bodyPr/>
                    <a:lstStyle/>
                    <a:p>
                      <a:r>
                        <a:rPr lang="en-CA" dirty="0" smtClean="0"/>
                        <a:t>Description</a:t>
                      </a:r>
                      <a:endParaRPr lang="en-CA" dirty="0"/>
                    </a:p>
                  </a:txBody>
                  <a:tcPr/>
                </a:tc>
              </a:tr>
              <a:tr h="1092617">
                <a:tc>
                  <a:txBody>
                    <a:bodyPr/>
                    <a:lstStyle/>
                    <a:p>
                      <a:r>
                        <a:rPr lang="en-CA" b="1" dirty="0" smtClean="0"/>
                        <a:t>CLEO</a:t>
                      </a:r>
                      <a:r>
                        <a:rPr lang="en-CA" b="1" baseline="0" dirty="0" smtClean="0"/>
                        <a:t> </a:t>
                      </a:r>
                    </a:p>
                    <a:p>
                      <a:r>
                        <a:rPr lang="en-CA" b="1" baseline="0" dirty="0" smtClean="0"/>
                        <a:t>cleo.on.ca</a:t>
                      </a:r>
                      <a:endParaRPr lang="en-CA" b="1" dirty="0"/>
                    </a:p>
                  </a:txBody>
                  <a:tcPr/>
                </a:tc>
                <a:tc>
                  <a:txBody>
                    <a:bodyPr/>
                    <a:lstStyle/>
                    <a:p>
                      <a:r>
                        <a:rPr lang="en-CA" dirty="0" smtClean="0"/>
                        <a:t>-online &amp; print plain language legal resources for people in ON</a:t>
                      </a:r>
                    </a:p>
                    <a:p>
                      <a:r>
                        <a:rPr lang="en-CA" dirty="0" smtClean="0"/>
                        <a:t>-written and kept</a:t>
                      </a:r>
                      <a:r>
                        <a:rPr lang="en-CA" baseline="0" dirty="0" smtClean="0"/>
                        <a:t> up-to-date</a:t>
                      </a:r>
                      <a:r>
                        <a:rPr lang="en-CA" dirty="0" smtClean="0"/>
                        <a:t> by CLEO lawyers</a:t>
                      </a:r>
                    </a:p>
                    <a:p>
                      <a:r>
                        <a:rPr lang="en-CA" dirty="0" smtClean="0"/>
                        <a:t>-9</a:t>
                      </a:r>
                      <a:r>
                        <a:rPr lang="en-CA" baseline="0" dirty="0" smtClean="0"/>
                        <a:t> legal topics and some info in other languages</a:t>
                      </a:r>
                      <a:endParaRPr lang="en-CA" dirty="0"/>
                    </a:p>
                  </a:txBody>
                  <a:tcPr/>
                </a:tc>
              </a:tr>
              <a:tr h="1556284">
                <a:tc>
                  <a:txBody>
                    <a:bodyPr/>
                    <a:lstStyle/>
                    <a:p>
                      <a:r>
                        <a:rPr lang="en-CA" sz="1800" b="1" dirty="0" smtClean="0"/>
                        <a:t>Your Legal Rights</a:t>
                      </a:r>
                    </a:p>
                    <a:p>
                      <a:r>
                        <a:rPr lang="en-CA" sz="1800" b="1" dirty="0" smtClean="0"/>
                        <a:t>yourlegalrights.on.ca</a:t>
                      </a:r>
                      <a:endParaRPr lang="en-CA" sz="18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-online library of legal resources for people in ON</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-written</a:t>
                      </a:r>
                      <a:r>
                        <a:rPr lang="en-CA" baseline="0" dirty="0" smtClean="0"/>
                        <a:t> by 100’s of different organizations</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-resources in 39 languages</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-news &amp; events section  </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-archive of all training webinars  </a:t>
                      </a:r>
                      <a:endParaRPr lang="en-CA" dirty="0" smtClean="0"/>
                    </a:p>
                    <a:p>
                      <a:endParaRPr lang="en-CA" dirty="0"/>
                    </a:p>
                  </a:txBody>
                  <a:tcPr/>
                </a:tc>
              </a:tr>
              <a:tr h="1915426">
                <a:tc>
                  <a:txBody>
                    <a:bodyPr/>
                    <a:lstStyle/>
                    <a:p>
                      <a:r>
                        <a:rPr lang="en-CA" b="1" dirty="0" smtClean="0"/>
                        <a:t>Steps to Justice </a:t>
                      </a:r>
                    </a:p>
                    <a:p>
                      <a:r>
                        <a:rPr lang="en-CA" b="1" dirty="0" smtClean="0"/>
                        <a:t>stepstojustice.ca</a:t>
                      </a:r>
                      <a:endParaRPr lang="en-CA" b="1" dirty="0"/>
                    </a:p>
                  </a:txBody>
                  <a:tcPr/>
                </a:tc>
                <a:tc>
                  <a:txBody>
                    <a:bodyPr/>
                    <a:lstStyle/>
                    <a:p>
                      <a:r>
                        <a:rPr lang="en-CA" b="0" dirty="0" smtClean="0"/>
                        <a:t>-online plain language legal</a:t>
                      </a:r>
                      <a:r>
                        <a:rPr lang="en-CA" b="0" baseline="0" dirty="0" smtClean="0"/>
                        <a:t> information for people in ON</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-written and kept</a:t>
                      </a:r>
                      <a:r>
                        <a:rPr lang="en-CA" baseline="0" dirty="0" smtClean="0"/>
                        <a:t> up-to-date</a:t>
                      </a:r>
                      <a:r>
                        <a:rPr lang="en-CA" dirty="0" smtClean="0"/>
                        <a:t> by CLEO lawyers</a:t>
                      </a:r>
                      <a:endParaRPr lang="en-CA" b="0" baseline="0" dirty="0" smtClean="0"/>
                    </a:p>
                    <a:p>
                      <a:r>
                        <a:rPr lang="en-CA" b="0" baseline="0" dirty="0" smtClean="0"/>
                        <a:t>-‘next steps’ approach</a:t>
                      </a:r>
                    </a:p>
                    <a:p>
                      <a:r>
                        <a:rPr lang="en-CA" b="0" dirty="0" smtClean="0"/>
                        <a:t>-checklists,</a:t>
                      </a:r>
                      <a:r>
                        <a:rPr lang="en-CA" b="0" baseline="0" dirty="0" smtClean="0"/>
                        <a:t> forms and self-help guides</a:t>
                      </a:r>
                      <a:endParaRPr lang="en-CA" b="0" dirty="0" smtClean="0"/>
                    </a:p>
                    <a:p>
                      <a:r>
                        <a:rPr lang="en-CA" b="0" dirty="0" smtClean="0"/>
                        <a:t>-referral</a:t>
                      </a:r>
                      <a:r>
                        <a:rPr lang="en-CA" b="0" baseline="0" dirty="0" smtClean="0"/>
                        <a:t> info for legal and social services  </a:t>
                      </a:r>
                    </a:p>
                    <a:p>
                      <a:r>
                        <a:rPr lang="en-CA" b="0" baseline="0" dirty="0" smtClean="0"/>
                        <a:t>-live chat and email-based support </a:t>
                      </a:r>
                    </a:p>
                    <a:p>
                      <a:r>
                        <a:rPr lang="en-CA" b="0" baseline="0" dirty="0" smtClean="0"/>
                        <a:t>-content can be embedded on your website</a:t>
                      </a:r>
                      <a:endParaRPr lang="en-CA" b="0" dirty="0"/>
                    </a:p>
                  </a:txBody>
                  <a:tcPr/>
                </a:tc>
              </a:tr>
            </a:tbl>
          </a:graphicData>
        </a:graphic>
      </p:graphicFrame>
    </p:spTree>
    <p:extLst>
      <p:ext uri="{BB962C8B-B14F-4D97-AF65-F5344CB8AC3E}">
        <p14:creationId xmlns:p14="http://schemas.microsoft.com/office/powerpoint/2010/main" val="223677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1154" t="9972" r="17147" b="4274"/>
          <a:stretch/>
        </p:blipFill>
        <p:spPr bwMode="auto">
          <a:xfrm>
            <a:off x="-26368" y="0"/>
            <a:ext cx="9143999" cy="6857999"/>
          </a:xfrm>
          <a:prstGeom prst="rect">
            <a:avLst/>
          </a:prstGeom>
          <a:ln>
            <a:noFill/>
          </a:ln>
          <a:extLst>
            <a:ext uri="{53640926-AAD7-44D8-BBD7-CCE9431645EC}">
              <a14:shadowObscured xmlns:a14="http://schemas.microsoft.com/office/drawing/2010/main"/>
            </a:ext>
          </a:extLst>
        </p:spPr>
      </p:pic>
      <p:sp>
        <p:nvSpPr>
          <p:cNvPr id="3" name="Rectangular Callout 2"/>
          <p:cNvSpPr/>
          <p:nvPr/>
        </p:nvSpPr>
        <p:spPr>
          <a:xfrm>
            <a:off x="6228184" y="0"/>
            <a:ext cx="2304256" cy="417209"/>
          </a:xfrm>
          <a:prstGeom prst="wedgeRectCallout">
            <a:avLst>
              <a:gd name="adj1" fmla="val -20058"/>
              <a:gd name="adj2" fmla="val -49754"/>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b="1" dirty="0" smtClean="0">
                <a:solidFill>
                  <a:schemeClr val="tx1"/>
                </a:solidFill>
              </a:rPr>
              <a:t>CLEO homepage</a:t>
            </a:r>
            <a:endParaRPr lang="en-US" b="1" dirty="0">
              <a:solidFill>
                <a:schemeClr val="tx1"/>
              </a:solidFill>
            </a:endParaRPr>
          </a:p>
        </p:txBody>
      </p:sp>
    </p:spTree>
    <p:extLst>
      <p:ext uri="{BB962C8B-B14F-4D97-AF65-F5344CB8AC3E}">
        <p14:creationId xmlns:p14="http://schemas.microsoft.com/office/powerpoint/2010/main" val="187667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1154" t="9972" r="17147" b="4274"/>
          <a:stretch/>
        </p:blipFill>
        <p:spPr bwMode="auto">
          <a:xfrm>
            <a:off x="-26368" y="0"/>
            <a:ext cx="9143999" cy="6857999"/>
          </a:xfrm>
          <a:prstGeom prst="rect">
            <a:avLst/>
          </a:prstGeom>
          <a:ln>
            <a:noFill/>
          </a:ln>
          <a:extLst>
            <a:ext uri="{53640926-AAD7-44D8-BBD7-CCE9431645EC}">
              <a14:shadowObscured xmlns:a14="http://schemas.microsoft.com/office/drawing/2010/main"/>
            </a:ext>
          </a:extLst>
        </p:spPr>
      </p:pic>
      <p:sp>
        <p:nvSpPr>
          <p:cNvPr id="4" name="Frame 3"/>
          <p:cNvSpPr/>
          <p:nvPr/>
        </p:nvSpPr>
        <p:spPr>
          <a:xfrm>
            <a:off x="1115617" y="4077072"/>
            <a:ext cx="6696744" cy="1560971"/>
          </a:xfrm>
          <a:prstGeom prst="frame">
            <a:avLst>
              <a:gd name="adj1" fmla="val 8382"/>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5" name="Rectangular Callout 4"/>
          <p:cNvSpPr/>
          <p:nvPr/>
        </p:nvSpPr>
        <p:spPr>
          <a:xfrm>
            <a:off x="3995936" y="2685144"/>
            <a:ext cx="1802976" cy="887872"/>
          </a:xfrm>
          <a:prstGeom prst="wedgeRectCallout">
            <a:avLst>
              <a:gd name="adj1" fmla="val -27819"/>
              <a:gd name="adj2" fmla="val 128922"/>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200" b="1" dirty="0" smtClean="0">
                <a:solidFill>
                  <a:schemeClr val="tx1"/>
                </a:solidFill>
              </a:rPr>
              <a:t>Legal topics</a:t>
            </a:r>
            <a:endParaRPr lang="en-US" sz="2200" b="1" dirty="0">
              <a:solidFill>
                <a:schemeClr val="tx1"/>
              </a:solidFill>
            </a:endParaRPr>
          </a:p>
        </p:txBody>
      </p:sp>
    </p:spTree>
    <p:extLst>
      <p:ext uri="{BB962C8B-B14F-4D97-AF65-F5344CB8AC3E}">
        <p14:creationId xmlns:p14="http://schemas.microsoft.com/office/powerpoint/2010/main" val="281861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1154" t="9972" r="17147" b="4274"/>
          <a:stretch/>
        </p:blipFill>
        <p:spPr bwMode="auto">
          <a:xfrm>
            <a:off x="-26368" y="0"/>
            <a:ext cx="9143999" cy="6857999"/>
          </a:xfrm>
          <a:prstGeom prst="rect">
            <a:avLst/>
          </a:prstGeom>
          <a:ln>
            <a:noFill/>
          </a:ln>
          <a:extLst>
            <a:ext uri="{53640926-AAD7-44D8-BBD7-CCE9431645EC}">
              <a14:shadowObscured xmlns:a14="http://schemas.microsoft.com/office/drawing/2010/main"/>
            </a:ext>
          </a:extLst>
        </p:spPr>
      </p:pic>
      <p:sp>
        <p:nvSpPr>
          <p:cNvPr id="4" name="Frame 3"/>
          <p:cNvSpPr/>
          <p:nvPr/>
        </p:nvSpPr>
        <p:spPr>
          <a:xfrm>
            <a:off x="5796136" y="3424303"/>
            <a:ext cx="2043900" cy="400039"/>
          </a:xfrm>
          <a:prstGeom prst="frame">
            <a:avLst>
              <a:gd name="adj1" fmla="val 13761"/>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5" name="Rectangular Callout 4"/>
          <p:cNvSpPr/>
          <p:nvPr/>
        </p:nvSpPr>
        <p:spPr>
          <a:xfrm>
            <a:off x="2789474" y="2968478"/>
            <a:ext cx="1802976" cy="887872"/>
          </a:xfrm>
          <a:prstGeom prst="wedgeRectCallout">
            <a:avLst>
              <a:gd name="adj1" fmla="val 111800"/>
              <a:gd name="adj2" fmla="val 22299"/>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b="1" dirty="0" smtClean="0">
                <a:solidFill>
                  <a:schemeClr val="tx1"/>
                </a:solidFill>
              </a:rPr>
              <a:t>Legal Resources Catalogue</a:t>
            </a:r>
            <a:endParaRPr lang="en-US" b="1" dirty="0">
              <a:solidFill>
                <a:schemeClr val="tx1"/>
              </a:solidFill>
            </a:endParaRPr>
          </a:p>
        </p:txBody>
      </p:sp>
    </p:spTree>
    <p:extLst>
      <p:ext uri="{BB962C8B-B14F-4D97-AF65-F5344CB8AC3E}">
        <p14:creationId xmlns:p14="http://schemas.microsoft.com/office/powerpoint/2010/main" val="21823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txBox="1">
            <a:spLocks noGrp="1"/>
          </p:cNvSpPr>
          <p:nvPr/>
        </p:nvSpPr>
        <p:spPr>
          <a:xfrm>
            <a:off x="7086600" y="6356350"/>
            <a:ext cx="685800" cy="365125"/>
          </a:xfrm>
          <a:prstGeom prst="rect">
            <a:avLst/>
          </a:prstGeom>
          <a:noFill/>
        </p:spPr>
        <p:txBody>
          <a:bodyPr anchor="ctr"/>
          <a:lstStyle/>
          <a:p>
            <a:pPr algn="r" fontAlgn="auto">
              <a:spcBef>
                <a:spcPts val="0"/>
              </a:spcBef>
              <a:spcAft>
                <a:spcPts val="0"/>
              </a:spcAft>
              <a:defRPr/>
            </a:pPr>
            <a:fld id="{1FCB385E-9761-42EE-9A3A-1836DEF543D0}" type="slidenum">
              <a:rPr lang="en-US" sz="1200">
                <a:solidFill>
                  <a:schemeClr val="tx1">
                    <a:tint val="75000"/>
                  </a:schemeClr>
                </a:solidFill>
                <a:latin typeface="+mn-lt"/>
                <a:cs typeface="+mn-cs"/>
              </a:rPr>
              <a:pPr algn="r" fontAlgn="auto">
                <a:spcBef>
                  <a:spcPts val="0"/>
                </a:spcBef>
                <a:spcAft>
                  <a:spcPts val="0"/>
                </a:spcAft>
                <a:defRPr/>
              </a:pPr>
              <a:t>4</a:t>
            </a:fld>
            <a:endParaRPr lang="en-US" sz="1200" dirty="0">
              <a:solidFill>
                <a:schemeClr val="tx1">
                  <a:tint val="75000"/>
                </a:schemeClr>
              </a:solidFill>
              <a:latin typeface="+mn-lt"/>
              <a:cs typeface="+mn-cs"/>
            </a:endParaRPr>
          </a:p>
        </p:txBody>
      </p:sp>
      <p:sp>
        <p:nvSpPr>
          <p:cNvPr id="10" name="Rectangle 3"/>
          <p:cNvSpPr>
            <a:spLocks/>
          </p:cNvSpPr>
          <p:nvPr/>
        </p:nvSpPr>
        <p:spPr bwMode="auto">
          <a:xfrm>
            <a:off x="455236" y="1483387"/>
            <a:ext cx="8502855" cy="4872963"/>
          </a:xfrm>
          <a:prstGeom prst="rect">
            <a:avLst/>
          </a:prstGeom>
          <a:noFill/>
          <a:ln w="9525">
            <a:noFill/>
            <a:miter lim="800000"/>
            <a:headEnd/>
            <a:tailEnd/>
          </a:ln>
        </p:spPr>
        <p:txBody>
          <a:bodyPr/>
          <a:lstStyle/>
          <a:p>
            <a:pPr marL="457200" indent="-457200">
              <a:lnSpc>
                <a:spcPct val="80000"/>
              </a:lnSpc>
              <a:spcBef>
                <a:spcPts val="1800"/>
              </a:spcBef>
              <a:buFont typeface="Arial" panose="020B0604020202020204" pitchFamily="34" charset="0"/>
              <a:buChar char="•"/>
            </a:pPr>
            <a:r>
              <a:rPr lang="en-US" sz="2400" b="1" dirty="0" smtClean="0"/>
              <a:t>expertise in producing legal information </a:t>
            </a:r>
          </a:p>
          <a:p>
            <a:pPr marL="914400" lvl="1" indent="-457200">
              <a:lnSpc>
                <a:spcPct val="80000"/>
              </a:lnSpc>
              <a:spcBef>
                <a:spcPts val="1800"/>
              </a:spcBef>
              <a:buFont typeface="Arial"/>
              <a:buChar char="•"/>
            </a:pPr>
            <a:r>
              <a:rPr lang="en-US" sz="2400" dirty="0" smtClean="0">
                <a:latin typeface="+mj-lt"/>
              </a:rPr>
              <a:t>plain </a:t>
            </a:r>
            <a:r>
              <a:rPr lang="en-US" sz="2400" dirty="0">
                <a:latin typeface="+mj-lt"/>
              </a:rPr>
              <a:t>language and </a:t>
            </a:r>
            <a:r>
              <a:rPr lang="en-US" sz="2400" dirty="0" smtClean="0">
                <a:latin typeface="+mj-lt"/>
              </a:rPr>
              <a:t>clear design</a:t>
            </a:r>
          </a:p>
          <a:p>
            <a:pPr marL="914400" lvl="1" indent="-457200">
              <a:lnSpc>
                <a:spcPct val="80000"/>
              </a:lnSpc>
              <a:spcBef>
                <a:spcPts val="1800"/>
              </a:spcBef>
              <a:buFont typeface="Arial"/>
              <a:buChar char="•"/>
            </a:pPr>
            <a:r>
              <a:rPr lang="en-US" sz="2400" dirty="0">
                <a:latin typeface="+mj-lt"/>
              </a:rPr>
              <a:t>all resources </a:t>
            </a:r>
            <a:r>
              <a:rPr lang="en-US" sz="2400" dirty="0" smtClean="0">
                <a:latin typeface="+mj-lt"/>
              </a:rPr>
              <a:t>free</a:t>
            </a:r>
            <a:endParaRPr lang="en-US" sz="2400" dirty="0">
              <a:latin typeface="+mj-lt"/>
            </a:endParaRPr>
          </a:p>
          <a:p>
            <a:pPr marL="914400" lvl="1" indent="-457200">
              <a:lnSpc>
                <a:spcPct val="80000"/>
              </a:lnSpc>
              <a:spcBef>
                <a:spcPts val="1800"/>
              </a:spcBef>
              <a:buFont typeface="Arial"/>
              <a:buChar char="•"/>
            </a:pPr>
            <a:r>
              <a:rPr lang="en-US" sz="2400" dirty="0" smtClean="0">
                <a:latin typeface="+mj-lt"/>
              </a:rPr>
              <a:t>in print, online, in multiple languages </a:t>
            </a:r>
          </a:p>
          <a:p>
            <a:pPr marL="914400" lvl="1" indent="-457200">
              <a:lnSpc>
                <a:spcPct val="80000"/>
              </a:lnSpc>
              <a:spcBef>
                <a:spcPts val="1800"/>
              </a:spcBef>
              <a:buFont typeface="Arial" panose="020B0604020202020204" pitchFamily="34" charset="0"/>
              <a:buChar char="•"/>
            </a:pPr>
            <a:r>
              <a:rPr lang="en-US" sz="2400" dirty="0">
                <a:latin typeface="+mj-lt"/>
              </a:rPr>
              <a:t>o</a:t>
            </a:r>
            <a:r>
              <a:rPr lang="en-US" sz="2400" dirty="0" smtClean="0">
                <a:latin typeface="+mj-lt"/>
              </a:rPr>
              <a:t>ver 70 legal resources</a:t>
            </a:r>
            <a:endParaRPr lang="en-US" sz="2400" dirty="0">
              <a:latin typeface="+mj-lt"/>
            </a:endParaRPr>
          </a:p>
          <a:p>
            <a:pPr marL="914400" lvl="1" indent="-457200">
              <a:lnSpc>
                <a:spcPct val="80000"/>
              </a:lnSpc>
              <a:spcBef>
                <a:spcPts val="1800"/>
              </a:spcBef>
              <a:buFont typeface="Arial" panose="020B0604020202020204" pitchFamily="34" charset="0"/>
              <a:buChar char="•"/>
            </a:pPr>
            <a:r>
              <a:rPr lang="en-US" sz="2400" dirty="0" smtClean="0">
                <a:latin typeface="+mj-lt"/>
              </a:rPr>
              <a:t>9 subject areas – “poverty law” areas</a:t>
            </a:r>
          </a:p>
          <a:p>
            <a:pPr marL="800100" lvl="1" indent="-342900">
              <a:lnSpc>
                <a:spcPct val="80000"/>
              </a:lnSpc>
              <a:spcBef>
                <a:spcPts val="1800"/>
              </a:spcBef>
              <a:buFont typeface="Arial"/>
              <a:buChar char="•"/>
            </a:pPr>
            <a:r>
              <a:rPr lang="en-US" sz="2400" dirty="0" smtClean="0">
                <a:latin typeface="+mj-lt"/>
              </a:rPr>
              <a:t> legally accurate, up-to-date</a:t>
            </a:r>
          </a:p>
          <a:p>
            <a:pPr marL="800100" lvl="1" indent="-342900">
              <a:lnSpc>
                <a:spcPct val="80000"/>
              </a:lnSpc>
              <a:spcBef>
                <a:spcPts val="1800"/>
              </a:spcBef>
              <a:buFont typeface="Arial"/>
              <a:buChar char="•"/>
            </a:pPr>
            <a:r>
              <a:rPr lang="en-US" sz="2400" dirty="0" smtClean="0">
                <a:latin typeface="+mj-lt"/>
              </a:rPr>
              <a:t> focus on needs of low-income and marginalized</a:t>
            </a:r>
            <a:br>
              <a:rPr lang="en-US" sz="2400" dirty="0" smtClean="0">
                <a:latin typeface="+mj-lt"/>
              </a:rPr>
            </a:br>
            <a:r>
              <a:rPr lang="en-US" sz="2400" dirty="0" smtClean="0">
                <a:latin typeface="+mj-lt"/>
              </a:rPr>
              <a:t> communities</a:t>
            </a:r>
          </a:p>
          <a:p>
            <a:pPr marL="800100" lvl="1" indent="-342900">
              <a:lnSpc>
                <a:spcPct val="80000"/>
              </a:lnSpc>
              <a:spcBef>
                <a:spcPts val="1800"/>
              </a:spcBef>
              <a:buFont typeface="Arial"/>
              <a:buChar char="•"/>
            </a:pPr>
            <a:r>
              <a:rPr lang="en-US" sz="2400" dirty="0" smtClean="0">
                <a:latin typeface="+mj-lt"/>
              </a:rPr>
              <a:t> receive government funding</a:t>
            </a:r>
          </a:p>
          <a:p>
            <a:pPr>
              <a:lnSpc>
                <a:spcPct val="80000"/>
              </a:lnSpc>
              <a:spcBef>
                <a:spcPts val="1800"/>
              </a:spcBef>
            </a:pPr>
            <a:endParaRPr lang="en-US" sz="2800" dirty="0"/>
          </a:p>
          <a:p>
            <a:pPr marL="457200" indent="-457200">
              <a:lnSpc>
                <a:spcPct val="80000"/>
              </a:lnSpc>
              <a:spcBef>
                <a:spcPts val="1800"/>
              </a:spcBef>
              <a:buFont typeface="Arial" panose="020B0604020202020204" pitchFamily="34" charset="0"/>
              <a:buChar char="•"/>
            </a:pPr>
            <a:endParaRPr lang="en-US" sz="3200" dirty="0"/>
          </a:p>
          <a:p>
            <a:pPr marL="182563" indent="-182563">
              <a:lnSpc>
                <a:spcPct val="80000"/>
              </a:lnSpc>
              <a:spcBef>
                <a:spcPts val="1800"/>
              </a:spcBef>
              <a:buFont typeface="Arial" charset="0"/>
              <a:buNone/>
            </a:pPr>
            <a:endParaRPr lang="en-US" sz="2400" dirty="0"/>
          </a:p>
          <a:p>
            <a:pPr marL="182563" indent="-182563" eaLnBrk="0" hangingPunct="0">
              <a:spcBef>
                <a:spcPct val="20000"/>
              </a:spcBef>
              <a:buFont typeface="Arial" charset="0"/>
              <a:buNone/>
            </a:pPr>
            <a:endParaRPr lang="en-CA" sz="2400" dirty="0"/>
          </a:p>
        </p:txBody>
      </p:sp>
      <p:pic>
        <p:nvPicPr>
          <p:cNvPr id="94213" name="Picture 3" descr="cleo_logo_bilingual_colour_.gif"/>
          <p:cNvPicPr>
            <a:picLocks noChangeAspect="1"/>
          </p:cNvPicPr>
          <p:nvPr/>
        </p:nvPicPr>
        <p:blipFill>
          <a:blip r:embed="rId3"/>
          <a:srcRect/>
          <a:stretch>
            <a:fillRect/>
          </a:stretch>
        </p:blipFill>
        <p:spPr bwMode="auto">
          <a:xfrm>
            <a:off x="5434851" y="369723"/>
            <a:ext cx="3159914" cy="412915"/>
          </a:xfrm>
          <a:prstGeom prst="rect">
            <a:avLst/>
          </a:prstGeom>
          <a:noFill/>
          <a:ln w="9525">
            <a:noFill/>
            <a:miter lim="800000"/>
            <a:headEnd/>
            <a:tailEnd/>
          </a:ln>
        </p:spPr>
      </p:pic>
      <p:sp>
        <p:nvSpPr>
          <p:cNvPr id="94214" name="Rectangle 6"/>
          <p:cNvSpPr>
            <a:spLocks noChangeArrowheads="1"/>
          </p:cNvSpPr>
          <p:nvPr/>
        </p:nvSpPr>
        <p:spPr bwMode="auto">
          <a:xfrm>
            <a:off x="464294" y="782638"/>
            <a:ext cx="4319587" cy="523220"/>
          </a:xfrm>
          <a:prstGeom prst="rect">
            <a:avLst/>
          </a:prstGeom>
          <a:noFill/>
          <a:ln w="9525">
            <a:noFill/>
            <a:miter lim="800000"/>
            <a:headEnd/>
            <a:tailEnd/>
          </a:ln>
          <a:effectLst/>
        </p:spPr>
        <p:txBody>
          <a:bodyPr>
            <a:spAutoFit/>
          </a:bodyPr>
          <a:lstStyle/>
          <a:p>
            <a:pPr defTabSz="914400" eaLnBrk="0" hangingPunct="0"/>
            <a:r>
              <a:rPr lang="en-US" sz="2800" b="1" dirty="0" smtClean="0"/>
              <a:t>Who is CLEO?</a:t>
            </a:r>
            <a:endParaRPr lang="en-CA" sz="2800" b="1" dirty="0"/>
          </a:p>
        </p:txBody>
      </p:sp>
    </p:spTree>
    <p:extLst>
      <p:ext uri="{BB962C8B-B14F-4D97-AF65-F5344CB8AC3E}">
        <p14:creationId xmlns:p14="http://schemas.microsoft.com/office/powerpoint/2010/main" val="284352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1154" t="9972" r="17147" b="4274"/>
          <a:stretch/>
        </p:blipFill>
        <p:spPr bwMode="auto">
          <a:xfrm>
            <a:off x="-26368" y="0"/>
            <a:ext cx="9143999" cy="6857999"/>
          </a:xfrm>
          <a:prstGeom prst="rect">
            <a:avLst/>
          </a:prstGeom>
          <a:ln>
            <a:noFill/>
          </a:ln>
          <a:extLst>
            <a:ext uri="{53640926-AAD7-44D8-BBD7-CCE9431645EC}">
              <a14:shadowObscured xmlns:a14="http://schemas.microsoft.com/office/drawing/2010/main"/>
            </a:ext>
          </a:extLst>
        </p:spPr>
      </p:pic>
      <p:sp>
        <p:nvSpPr>
          <p:cNvPr id="5" name="Rectangular Callout 4"/>
          <p:cNvSpPr/>
          <p:nvPr/>
        </p:nvSpPr>
        <p:spPr>
          <a:xfrm>
            <a:off x="5013494" y="1052736"/>
            <a:ext cx="1383913" cy="932188"/>
          </a:xfrm>
          <a:prstGeom prst="wedgeRectCallout">
            <a:avLst>
              <a:gd name="adj1" fmla="val 71774"/>
              <a:gd name="adj2" fmla="val -63524"/>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b="1" dirty="0" smtClean="0">
                <a:solidFill>
                  <a:schemeClr val="tx1"/>
                </a:solidFill>
              </a:rPr>
              <a:t>Online ordering (free)</a:t>
            </a:r>
            <a:endParaRPr lang="en-US" b="1" dirty="0">
              <a:solidFill>
                <a:schemeClr val="tx1"/>
              </a:solidFill>
            </a:endParaRPr>
          </a:p>
        </p:txBody>
      </p:sp>
      <p:sp>
        <p:nvSpPr>
          <p:cNvPr id="6" name="Frame 5"/>
          <p:cNvSpPr/>
          <p:nvPr/>
        </p:nvSpPr>
        <p:spPr>
          <a:xfrm>
            <a:off x="6732240" y="368470"/>
            <a:ext cx="1152128" cy="576064"/>
          </a:xfrm>
          <a:prstGeom prst="frame">
            <a:avLst>
              <a:gd name="adj1" fmla="val 12747"/>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112766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1154" t="9972" r="17147" b="4274"/>
          <a:stretch/>
        </p:blipFill>
        <p:spPr bwMode="auto">
          <a:xfrm>
            <a:off x="-26368" y="0"/>
            <a:ext cx="9143999" cy="6857999"/>
          </a:xfrm>
          <a:prstGeom prst="rect">
            <a:avLst/>
          </a:prstGeom>
          <a:ln>
            <a:noFill/>
          </a:ln>
          <a:extLst>
            <a:ext uri="{53640926-AAD7-44D8-BBD7-CCE9431645EC}">
              <a14:shadowObscured xmlns:a14="http://schemas.microsoft.com/office/drawing/2010/main"/>
            </a:ext>
          </a:extLst>
        </p:spPr>
      </p:pic>
      <p:sp>
        <p:nvSpPr>
          <p:cNvPr id="7" name="Frame 6"/>
          <p:cNvSpPr/>
          <p:nvPr/>
        </p:nvSpPr>
        <p:spPr>
          <a:xfrm>
            <a:off x="1140823" y="5517232"/>
            <a:ext cx="4943345" cy="1340768"/>
          </a:xfrm>
          <a:prstGeom prst="frame">
            <a:avLst>
              <a:gd name="adj1" fmla="val 7774"/>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254811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1154" t="9972" r="17147" b="4274"/>
          <a:stretch/>
        </p:blipFill>
        <p:spPr bwMode="auto">
          <a:xfrm>
            <a:off x="-26368" y="0"/>
            <a:ext cx="9143999" cy="6857999"/>
          </a:xfrm>
          <a:prstGeom prst="rect">
            <a:avLst/>
          </a:prstGeom>
          <a:ln>
            <a:noFill/>
          </a:ln>
          <a:extLst>
            <a:ext uri="{53640926-AAD7-44D8-BBD7-CCE9431645EC}">
              <a14:shadowObscured xmlns:a14="http://schemas.microsoft.com/office/drawing/2010/main"/>
            </a:ext>
          </a:extLst>
        </p:spPr>
      </p:pic>
      <p:sp>
        <p:nvSpPr>
          <p:cNvPr id="7" name="Frame 6"/>
          <p:cNvSpPr/>
          <p:nvPr/>
        </p:nvSpPr>
        <p:spPr>
          <a:xfrm>
            <a:off x="5940152" y="5517232"/>
            <a:ext cx="1919009" cy="1340768"/>
          </a:xfrm>
          <a:prstGeom prst="frame">
            <a:avLst>
              <a:gd name="adj1" fmla="val 7774"/>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11941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2275" t="7977" r="22918" b="9118"/>
          <a:stretch/>
        </p:blipFill>
        <p:spPr bwMode="auto">
          <a:xfrm>
            <a:off x="611560" y="0"/>
            <a:ext cx="7920880" cy="6858000"/>
          </a:xfrm>
          <a:prstGeom prst="rect">
            <a:avLst/>
          </a:prstGeom>
          <a:ln>
            <a:noFill/>
          </a:ln>
          <a:extLst>
            <a:ext uri="{53640926-AAD7-44D8-BBD7-CCE9431645EC}">
              <a14:shadowObscured xmlns:a14="http://schemas.microsoft.com/office/drawing/2010/main"/>
            </a:ext>
          </a:extLst>
        </p:spPr>
      </p:pic>
      <p:sp>
        <p:nvSpPr>
          <p:cNvPr id="3" name="Rectangular Callout 2"/>
          <p:cNvSpPr/>
          <p:nvPr/>
        </p:nvSpPr>
        <p:spPr>
          <a:xfrm>
            <a:off x="7910060" y="0"/>
            <a:ext cx="1244760" cy="476430"/>
          </a:xfrm>
          <a:prstGeom prst="wedgeRectCallout">
            <a:avLst>
              <a:gd name="adj1" fmla="val -16271"/>
              <a:gd name="adj2" fmla="val 42754"/>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Homepage</a:t>
            </a:r>
            <a:endParaRPr lang="en-US" sz="1600" b="1" dirty="0">
              <a:solidFill>
                <a:schemeClr val="tx1"/>
              </a:solidFill>
            </a:endParaRPr>
          </a:p>
        </p:txBody>
      </p:sp>
    </p:spTree>
    <p:extLst>
      <p:ext uri="{BB962C8B-B14F-4D97-AF65-F5344CB8AC3E}">
        <p14:creationId xmlns:p14="http://schemas.microsoft.com/office/powerpoint/2010/main" val="9195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2275" t="7977" r="22918" b="9118"/>
          <a:stretch/>
        </p:blipFill>
        <p:spPr bwMode="auto">
          <a:xfrm>
            <a:off x="611560" y="0"/>
            <a:ext cx="7920880" cy="6858000"/>
          </a:xfrm>
          <a:prstGeom prst="rect">
            <a:avLst/>
          </a:prstGeom>
          <a:ln>
            <a:noFill/>
          </a:ln>
          <a:extLst>
            <a:ext uri="{53640926-AAD7-44D8-BBD7-CCE9431645EC}">
              <a14:shadowObscured xmlns:a14="http://schemas.microsoft.com/office/drawing/2010/main"/>
            </a:ext>
          </a:extLst>
        </p:spPr>
      </p:pic>
      <p:sp>
        <p:nvSpPr>
          <p:cNvPr id="4" name="Frame 3"/>
          <p:cNvSpPr/>
          <p:nvPr/>
        </p:nvSpPr>
        <p:spPr>
          <a:xfrm>
            <a:off x="1239987" y="707078"/>
            <a:ext cx="1224135" cy="381662"/>
          </a:xfrm>
          <a:prstGeom prst="fram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27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LR leg topics A-Z 09: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0"/>
            <a:ext cx="6794162" cy="6858000"/>
          </a:xfrm>
          <a:prstGeom prst="rect">
            <a:avLst/>
          </a:prstGeom>
        </p:spPr>
      </p:pic>
      <p:sp>
        <p:nvSpPr>
          <p:cNvPr id="4" name="Rectangular Callout 3"/>
          <p:cNvSpPr/>
          <p:nvPr/>
        </p:nvSpPr>
        <p:spPr>
          <a:xfrm>
            <a:off x="0" y="0"/>
            <a:ext cx="1244760" cy="1124744"/>
          </a:xfrm>
          <a:prstGeom prst="wedgeRectCallout">
            <a:avLst>
              <a:gd name="adj1" fmla="val -16271"/>
              <a:gd name="adj2" fmla="val 42754"/>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Tool 1: Legal topics and sub-topics</a:t>
            </a:r>
            <a:endParaRPr lang="en-US" sz="1600" b="1" dirty="0">
              <a:solidFill>
                <a:schemeClr val="tx1"/>
              </a:solidFill>
            </a:endParaRPr>
          </a:p>
        </p:txBody>
      </p:sp>
    </p:spTree>
    <p:extLst>
      <p:ext uri="{BB962C8B-B14F-4D97-AF65-F5344CB8AC3E}">
        <p14:creationId xmlns:p14="http://schemas.microsoft.com/office/powerpoint/2010/main" val="44054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2275" t="7977" r="22918" b="9118"/>
          <a:stretch/>
        </p:blipFill>
        <p:spPr bwMode="auto">
          <a:xfrm>
            <a:off x="611560" y="0"/>
            <a:ext cx="7920880" cy="6858000"/>
          </a:xfrm>
          <a:prstGeom prst="rect">
            <a:avLst/>
          </a:prstGeom>
          <a:ln>
            <a:noFill/>
          </a:ln>
          <a:extLst>
            <a:ext uri="{53640926-AAD7-44D8-BBD7-CCE9431645EC}">
              <a14:shadowObscured xmlns:a14="http://schemas.microsoft.com/office/drawing/2010/main"/>
            </a:ext>
          </a:extLst>
        </p:spPr>
      </p:pic>
      <p:sp>
        <p:nvSpPr>
          <p:cNvPr id="4" name="Frame 3"/>
          <p:cNvSpPr/>
          <p:nvPr/>
        </p:nvSpPr>
        <p:spPr>
          <a:xfrm>
            <a:off x="2463505" y="707078"/>
            <a:ext cx="1224135" cy="381662"/>
          </a:xfrm>
          <a:prstGeom prst="fram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752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6-08 at 9.00.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0"/>
            <a:ext cx="8051092" cy="6858000"/>
          </a:xfrm>
          <a:prstGeom prst="rect">
            <a:avLst/>
          </a:prstGeom>
        </p:spPr>
      </p:pic>
      <p:sp>
        <p:nvSpPr>
          <p:cNvPr id="3" name="Frame 2"/>
          <p:cNvSpPr/>
          <p:nvPr/>
        </p:nvSpPr>
        <p:spPr>
          <a:xfrm>
            <a:off x="539552" y="2564904"/>
            <a:ext cx="7344816" cy="1368152"/>
          </a:xfrm>
          <a:prstGeom prst="frame">
            <a:avLst>
              <a:gd name="adj1" fmla="val 757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077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2275" t="7977" r="22918" b="9118"/>
          <a:stretch/>
        </p:blipFill>
        <p:spPr bwMode="auto">
          <a:xfrm>
            <a:off x="611560" y="0"/>
            <a:ext cx="7920880" cy="6858000"/>
          </a:xfrm>
          <a:prstGeom prst="rect">
            <a:avLst/>
          </a:prstGeom>
          <a:ln>
            <a:noFill/>
          </a:ln>
          <a:extLst>
            <a:ext uri="{53640926-AAD7-44D8-BBD7-CCE9431645EC}">
              <a14:shadowObscured xmlns:a14="http://schemas.microsoft.com/office/drawing/2010/main"/>
            </a:ext>
          </a:extLst>
        </p:spPr>
      </p:pic>
      <p:sp>
        <p:nvSpPr>
          <p:cNvPr id="4" name="Frame 3"/>
          <p:cNvSpPr/>
          <p:nvPr/>
        </p:nvSpPr>
        <p:spPr>
          <a:xfrm>
            <a:off x="7020273" y="664143"/>
            <a:ext cx="792088" cy="381662"/>
          </a:xfrm>
          <a:prstGeom prst="fram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079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8911" t="9687" r="28365" b="4843"/>
          <a:stretch/>
        </p:blipFill>
        <p:spPr bwMode="auto">
          <a:xfrm>
            <a:off x="827584" y="0"/>
            <a:ext cx="7488832" cy="6856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69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55984"/>
            <a:ext cx="8042276" cy="1336956"/>
          </a:xfrm>
        </p:spPr>
        <p:txBody>
          <a:bodyPr/>
          <a:lstStyle/>
          <a:p>
            <a:r>
              <a:rPr lang="en-US" sz="2800" b="1" dirty="0" smtClean="0">
                <a:solidFill>
                  <a:schemeClr val="tx1">
                    <a:lumMod val="95000"/>
                    <a:lumOff val="5000"/>
                  </a:schemeClr>
                </a:solidFill>
              </a:rPr>
              <a:t>Areas of Poverty Law </a:t>
            </a:r>
            <a:endParaRPr lang="en-US" sz="2800" b="1" dirty="0">
              <a:solidFill>
                <a:schemeClr val="tx1">
                  <a:lumMod val="95000"/>
                  <a:lumOff val="5000"/>
                </a:schemeClr>
              </a:solidFill>
            </a:endParaRPr>
          </a:p>
        </p:txBody>
      </p:sp>
      <p:sp>
        <p:nvSpPr>
          <p:cNvPr id="3" name="Text Placeholder 2"/>
          <p:cNvSpPr>
            <a:spLocks noGrp="1"/>
          </p:cNvSpPr>
          <p:nvPr>
            <p:ph type="body" idx="1"/>
          </p:nvPr>
        </p:nvSpPr>
        <p:spPr/>
        <p:txBody>
          <a:bodyPr/>
          <a:lstStyle/>
          <a:p>
            <a:r>
              <a:rPr lang="en-US" sz="2800" b="1" dirty="0" smtClean="0">
                <a:solidFill>
                  <a:schemeClr val="tx1"/>
                </a:solidFill>
              </a:rPr>
              <a:t> </a:t>
            </a:r>
            <a:endParaRPr lang="en-US" sz="2800" b="1" dirty="0">
              <a:solidFill>
                <a:schemeClr val="tx1"/>
              </a:solidFill>
            </a:endParaRPr>
          </a:p>
          <a:p>
            <a:endParaRPr lang="en-US" dirty="0"/>
          </a:p>
        </p:txBody>
      </p:sp>
      <p:sp>
        <p:nvSpPr>
          <p:cNvPr id="4" name="Content Placeholder 3"/>
          <p:cNvSpPr>
            <a:spLocks noGrp="1"/>
          </p:cNvSpPr>
          <p:nvPr>
            <p:ph sz="half" idx="2"/>
          </p:nvPr>
        </p:nvSpPr>
        <p:spPr>
          <a:xfrm>
            <a:off x="539552" y="2348880"/>
            <a:ext cx="4244976" cy="3596185"/>
          </a:xfrm>
        </p:spPr>
        <p:txBody>
          <a:bodyPr>
            <a:normAutofit/>
          </a:bodyPr>
          <a:lstStyle/>
          <a:p>
            <a:r>
              <a:rPr lang="en-US" sz="2400" dirty="0" smtClean="0">
                <a:solidFill>
                  <a:schemeClr val="tx1"/>
                </a:solidFill>
              </a:rPr>
              <a:t>abuse &amp; family violence</a:t>
            </a:r>
          </a:p>
          <a:p>
            <a:r>
              <a:rPr lang="en-US" sz="2400" dirty="0" smtClean="0">
                <a:solidFill>
                  <a:schemeClr val="tx1"/>
                </a:solidFill>
              </a:rPr>
              <a:t>consumer</a:t>
            </a:r>
          </a:p>
          <a:p>
            <a:r>
              <a:rPr lang="en-US" sz="2400" dirty="0" smtClean="0">
                <a:solidFill>
                  <a:schemeClr val="tx1"/>
                </a:solidFill>
              </a:rPr>
              <a:t>criminal</a:t>
            </a:r>
          </a:p>
          <a:p>
            <a:r>
              <a:rPr lang="en-US" sz="2400" dirty="0">
                <a:solidFill>
                  <a:schemeClr val="tx1"/>
                </a:solidFill>
              </a:rPr>
              <a:t>e</a:t>
            </a:r>
            <a:r>
              <a:rPr lang="en-US" sz="2400" dirty="0" smtClean="0">
                <a:solidFill>
                  <a:schemeClr val="tx1"/>
                </a:solidFill>
              </a:rPr>
              <a:t>mployment  </a:t>
            </a:r>
          </a:p>
          <a:p>
            <a:r>
              <a:rPr lang="en-US" sz="2400" dirty="0" smtClean="0">
                <a:solidFill>
                  <a:schemeClr val="tx1"/>
                </a:solidFill>
              </a:rPr>
              <a:t>family</a:t>
            </a:r>
          </a:p>
          <a:p>
            <a:endParaRPr lang="en-US" dirty="0" smtClean="0"/>
          </a:p>
          <a:p>
            <a:endParaRPr lang="en-US" dirty="0" smtClean="0"/>
          </a:p>
          <a:p>
            <a:endParaRPr lang="en-US" dirty="0" smtClean="0"/>
          </a:p>
          <a:p>
            <a:endParaRPr lang="en-US" dirty="0"/>
          </a:p>
        </p:txBody>
      </p:sp>
      <p:sp>
        <p:nvSpPr>
          <p:cNvPr id="5" name="Text Placeholder 4"/>
          <p:cNvSpPr>
            <a:spLocks noGrp="1"/>
          </p:cNvSpPr>
          <p:nvPr>
            <p:ph type="body" sz="quarter" idx="3"/>
          </p:nvPr>
        </p:nvSpPr>
        <p:spPr/>
        <p:txBody>
          <a:bodyPr/>
          <a:lstStyle/>
          <a:p>
            <a:endParaRPr lang="en-US" sz="2800" b="1" dirty="0">
              <a:solidFill>
                <a:schemeClr val="tx1"/>
              </a:solidFill>
            </a:endParaRPr>
          </a:p>
          <a:p>
            <a:endParaRPr lang="en-US" dirty="0"/>
          </a:p>
        </p:txBody>
      </p:sp>
      <p:sp>
        <p:nvSpPr>
          <p:cNvPr id="6" name="Content Placeholder 5"/>
          <p:cNvSpPr>
            <a:spLocks noGrp="1"/>
          </p:cNvSpPr>
          <p:nvPr>
            <p:ph sz="quarter" idx="4"/>
          </p:nvPr>
        </p:nvSpPr>
        <p:spPr>
          <a:xfrm>
            <a:off x="4949515" y="2329455"/>
            <a:ext cx="4194485" cy="3596185"/>
          </a:xfrm>
        </p:spPr>
        <p:txBody>
          <a:bodyPr>
            <a:normAutofit/>
          </a:bodyPr>
          <a:lstStyle/>
          <a:p>
            <a:r>
              <a:rPr lang="en-US" sz="2400" dirty="0">
                <a:solidFill>
                  <a:schemeClr val="tx1"/>
                </a:solidFill>
              </a:rPr>
              <a:t>h</a:t>
            </a:r>
            <a:r>
              <a:rPr lang="en-US" sz="2400" dirty="0" smtClean="0">
                <a:solidFill>
                  <a:schemeClr val="tx1"/>
                </a:solidFill>
              </a:rPr>
              <a:t>ousing (tenants’ rights) </a:t>
            </a:r>
          </a:p>
          <a:p>
            <a:r>
              <a:rPr lang="en-US" sz="2400" dirty="0" smtClean="0">
                <a:solidFill>
                  <a:schemeClr val="tx1"/>
                </a:solidFill>
              </a:rPr>
              <a:t>health </a:t>
            </a:r>
            <a:r>
              <a:rPr lang="en-US" sz="2400" dirty="0">
                <a:solidFill>
                  <a:schemeClr val="tx1"/>
                </a:solidFill>
              </a:rPr>
              <a:t>&amp; </a:t>
            </a:r>
            <a:r>
              <a:rPr lang="en-US" sz="2400" dirty="0" smtClean="0">
                <a:solidFill>
                  <a:schemeClr val="tx1"/>
                </a:solidFill>
              </a:rPr>
              <a:t>disability</a:t>
            </a:r>
          </a:p>
          <a:p>
            <a:r>
              <a:rPr lang="en-US" sz="2400" dirty="0" smtClean="0">
                <a:solidFill>
                  <a:schemeClr val="tx1"/>
                </a:solidFill>
              </a:rPr>
              <a:t>immigration &amp; refugee </a:t>
            </a:r>
          </a:p>
          <a:p>
            <a:r>
              <a:rPr lang="en-US" sz="2400" dirty="0">
                <a:solidFill>
                  <a:schemeClr val="tx1"/>
                </a:solidFill>
              </a:rPr>
              <a:t>s</a:t>
            </a:r>
            <a:r>
              <a:rPr lang="en-US" sz="2400" dirty="0" smtClean="0">
                <a:solidFill>
                  <a:schemeClr val="tx1"/>
                </a:solidFill>
              </a:rPr>
              <a:t>ocial assistance</a:t>
            </a:r>
          </a:p>
        </p:txBody>
      </p:sp>
      <p:pic>
        <p:nvPicPr>
          <p:cNvPr id="7" name="Picture 6" descr="CLEO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455984"/>
            <a:ext cx="2763169" cy="284444"/>
          </a:xfrm>
          <a:prstGeom prst="rect">
            <a:avLst/>
          </a:prstGeom>
        </p:spPr>
      </p:pic>
    </p:spTree>
    <p:extLst>
      <p:ext uri="{BB962C8B-B14F-4D97-AF65-F5344CB8AC3E}">
        <p14:creationId xmlns:p14="http://schemas.microsoft.com/office/powerpoint/2010/main" val="65542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nodePh="1">
                                  <p:stCondLst>
                                    <p:cond delay="0"/>
                                  </p:stCondLst>
                                  <p:endCondLst>
                                    <p:cond evt="begin" delay="0">
                                      <p:tn val="35"/>
                                    </p:cond>
                                  </p:end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fade">
                                      <p:cBhvr>
                                        <p:cTn id="52" dur="500"/>
                                        <p:tgtEl>
                                          <p:spTgt spid="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fade">
                                      <p:cBhvr>
                                        <p:cTn id="5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8911" t="9687" r="28365" b="4843"/>
          <a:stretch/>
        </p:blipFill>
        <p:spPr bwMode="auto">
          <a:xfrm>
            <a:off x="827584" y="0"/>
            <a:ext cx="7488832" cy="6856943"/>
          </a:xfrm>
          <a:prstGeom prst="rect">
            <a:avLst/>
          </a:prstGeom>
          <a:ln>
            <a:noFill/>
          </a:ln>
          <a:extLst>
            <a:ext uri="{53640926-AAD7-44D8-BBD7-CCE9431645EC}">
              <a14:shadowObscured xmlns:a14="http://schemas.microsoft.com/office/drawing/2010/main"/>
            </a:ext>
          </a:extLst>
        </p:spPr>
      </p:pic>
      <p:sp>
        <p:nvSpPr>
          <p:cNvPr id="3" name="Frame 2"/>
          <p:cNvSpPr/>
          <p:nvPr/>
        </p:nvSpPr>
        <p:spPr>
          <a:xfrm>
            <a:off x="6444208" y="664143"/>
            <a:ext cx="792088" cy="381662"/>
          </a:xfrm>
          <a:prstGeom prst="fram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632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7395" t="10087" r="20569" b="10951"/>
          <a:stretch/>
        </p:blipFill>
        <p:spPr bwMode="auto">
          <a:xfrm>
            <a:off x="899592" y="0"/>
            <a:ext cx="7488832"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471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922" t="9972" r="2244" b="4844"/>
          <a:stretch/>
        </p:blipFill>
        <p:spPr bwMode="auto">
          <a:xfrm>
            <a:off x="-8630" y="507596"/>
            <a:ext cx="9152630" cy="5800303"/>
          </a:xfrm>
          <a:prstGeom prst="rect">
            <a:avLst/>
          </a:prstGeom>
          <a:ln>
            <a:noFill/>
          </a:ln>
          <a:extLst>
            <a:ext uri="{53640926-AAD7-44D8-BBD7-CCE9431645EC}">
              <a14:shadowObscured xmlns:a14="http://schemas.microsoft.com/office/drawing/2010/main"/>
            </a:ext>
          </a:extLst>
        </p:spPr>
      </p:pic>
      <p:sp>
        <p:nvSpPr>
          <p:cNvPr id="4" name="Rectangular Callout 3"/>
          <p:cNvSpPr/>
          <p:nvPr/>
        </p:nvSpPr>
        <p:spPr>
          <a:xfrm>
            <a:off x="7910060" y="0"/>
            <a:ext cx="1244760" cy="476430"/>
          </a:xfrm>
          <a:prstGeom prst="wedgeRectCallout">
            <a:avLst>
              <a:gd name="adj1" fmla="val -16271"/>
              <a:gd name="adj2" fmla="val 42754"/>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Homepage</a:t>
            </a:r>
            <a:endParaRPr lang="en-US" sz="1600" b="1" dirty="0">
              <a:solidFill>
                <a:schemeClr val="tx1"/>
              </a:solidFill>
            </a:endParaRPr>
          </a:p>
        </p:txBody>
      </p:sp>
    </p:spTree>
    <p:extLst>
      <p:ext uri="{BB962C8B-B14F-4D97-AF65-F5344CB8AC3E}">
        <p14:creationId xmlns:p14="http://schemas.microsoft.com/office/powerpoint/2010/main" val="13696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922" t="9972" r="2244" b="4844"/>
          <a:stretch/>
        </p:blipFill>
        <p:spPr bwMode="auto">
          <a:xfrm>
            <a:off x="-8630" y="507596"/>
            <a:ext cx="9152630" cy="5800303"/>
          </a:xfrm>
          <a:prstGeom prst="rect">
            <a:avLst/>
          </a:prstGeom>
          <a:ln>
            <a:noFill/>
          </a:ln>
          <a:extLst>
            <a:ext uri="{53640926-AAD7-44D8-BBD7-CCE9431645EC}">
              <a14:shadowObscured xmlns:a14="http://schemas.microsoft.com/office/drawing/2010/main"/>
            </a:ext>
          </a:extLst>
        </p:spPr>
      </p:pic>
      <p:sp>
        <p:nvSpPr>
          <p:cNvPr id="3" name="Frame 2"/>
          <p:cNvSpPr/>
          <p:nvPr/>
        </p:nvSpPr>
        <p:spPr>
          <a:xfrm>
            <a:off x="-8630" y="4149080"/>
            <a:ext cx="2492398" cy="1728192"/>
          </a:xfrm>
          <a:prstGeom prst="frame">
            <a:avLst>
              <a:gd name="adj1" fmla="val 757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2091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922" t="9972" r="2244" b="4844"/>
          <a:stretch/>
        </p:blipFill>
        <p:spPr bwMode="auto">
          <a:xfrm>
            <a:off x="-8630" y="507596"/>
            <a:ext cx="9152630" cy="5800303"/>
          </a:xfrm>
          <a:prstGeom prst="rect">
            <a:avLst/>
          </a:prstGeom>
          <a:ln>
            <a:noFill/>
          </a:ln>
          <a:extLst>
            <a:ext uri="{53640926-AAD7-44D8-BBD7-CCE9431645EC}">
              <a14:shadowObscured xmlns:a14="http://schemas.microsoft.com/office/drawing/2010/main"/>
            </a:ext>
          </a:extLst>
        </p:spPr>
      </p:pic>
      <p:sp>
        <p:nvSpPr>
          <p:cNvPr id="3" name="Frame 2"/>
          <p:cNvSpPr/>
          <p:nvPr/>
        </p:nvSpPr>
        <p:spPr>
          <a:xfrm>
            <a:off x="1403648" y="4725144"/>
            <a:ext cx="792088" cy="504056"/>
          </a:xfrm>
          <a:prstGeom prst="frame">
            <a:avLst>
              <a:gd name="adj1" fmla="val 1654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707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8654" t="11396" r="17788" b="4273"/>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3" name="Rectangular Callout 2"/>
          <p:cNvSpPr/>
          <p:nvPr/>
        </p:nvSpPr>
        <p:spPr>
          <a:xfrm>
            <a:off x="4716016" y="0"/>
            <a:ext cx="1281005" cy="476430"/>
          </a:xfrm>
          <a:prstGeom prst="wedgeRectCallout">
            <a:avLst>
              <a:gd name="adj1" fmla="val -16271"/>
              <a:gd name="adj2" fmla="val 42754"/>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Sub-topics</a:t>
            </a:r>
            <a:endParaRPr lang="en-US" sz="1600" b="1" dirty="0">
              <a:solidFill>
                <a:schemeClr val="tx1"/>
              </a:solidFill>
            </a:endParaRPr>
          </a:p>
        </p:txBody>
      </p:sp>
    </p:spTree>
    <p:extLst>
      <p:ext uri="{BB962C8B-B14F-4D97-AF65-F5344CB8AC3E}">
        <p14:creationId xmlns:p14="http://schemas.microsoft.com/office/powerpoint/2010/main" val="51546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8654" t="11396" r="17788" b="4273"/>
          <a:stretch/>
        </p:blipFill>
        <p:spPr bwMode="auto">
          <a:xfrm>
            <a:off x="0" y="924"/>
            <a:ext cx="9144000" cy="6858000"/>
          </a:xfrm>
          <a:prstGeom prst="rect">
            <a:avLst/>
          </a:prstGeom>
          <a:ln>
            <a:noFill/>
          </a:ln>
          <a:extLst>
            <a:ext uri="{53640926-AAD7-44D8-BBD7-CCE9431645EC}">
              <a14:shadowObscured xmlns:a14="http://schemas.microsoft.com/office/drawing/2010/main"/>
            </a:ext>
          </a:extLst>
        </p:spPr>
      </p:pic>
      <p:sp>
        <p:nvSpPr>
          <p:cNvPr id="4" name="Frame 3"/>
          <p:cNvSpPr/>
          <p:nvPr/>
        </p:nvSpPr>
        <p:spPr>
          <a:xfrm>
            <a:off x="7524328" y="1844824"/>
            <a:ext cx="1512168" cy="504056"/>
          </a:xfrm>
          <a:prstGeom prst="frame">
            <a:avLst>
              <a:gd name="adj1" fmla="val 1654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6839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2500" t="11111" r="17949" b="3703"/>
          <a:stretch/>
        </p:blipFill>
        <p:spPr bwMode="auto">
          <a:xfrm>
            <a:off x="0" y="-99392"/>
            <a:ext cx="9144000" cy="6957392"/>
          </a:xfrm>
          <a:prstGeom prst="rect">
            <a:avLst/>
          </a:prstGeom>
          <a:ln>
            <a:noFill/>
          </a:ln>
          <a:extLst>
            <a:ext uri="{53640926-AAD7-44D8-BBD7-CCE9431645EC}">
              <a14:shadowObscured xmlns:a14="http://schemas.microsoft.com/office/drawing/2010/main"/>
            </a:ext>
          </a:extLst>
        </p:spPr>
      </p:pic>
      <p:sp>
        <p:nvSpPr>
          <p:cNvPr id="3" name="Frame 2"/>
          <p:cNvSpPr/>
          <p:nvPr/>
        </p:nvSpPr>
        <p:spPr>
          <a:xfrm>
            <a:off x="-17192" y="2564904"/>
            <a:ext cx="4373168" cy="4293096"/>
          </a:xfrm>
          <a:prstGeom prst="frame">
            <a:avLst>
              <a:gd name="adj1" fmla="val 369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4" name="Rectangular Callout 3"/>
          <p:cNvSpPr/>
          <p:nvPr/>
        </p:nvSpPr>
        <p:spPr>
          <a:xfrm>
            <a:off x="4694296" y="2544376"/>
            <a:ext cx="1281005" cy="596592"/>
          </a:xfrm>
          <a:prstGeom prst="wedgeRectCallout">
            <a:avLst>
              <a:gd name="adj1" fmla="val -71949"/>
              <a:gd name="adj2" fmla="val 90268"/>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Related questions</a:t>
            </a:r>
            <a:endParaRPr lang="en-US" sz="1600" b="1" dirty="0">
              <a:solidFill>
                <a:schemeClr val="tx1"/>
              </a:solidFill>
            </a:endParaRPr>
          </a:p>
        </p:txBody>
      </p:sp>
    </p:spTree>
    <p:extLst>
      <p:ext uri="{BB962C8B-B14F-4D97-AF65-F5344CB8AC3E}">
        <p14:creationId xmlns:p14="http://schemas.microsoft.com/office/powerpoint/2010/main" val="80994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2500" t="11111" r="17949" b="3703"/>
          <a:stretch/>
        </p:blipFill>
        <p:spPr bwMode="auto">
          <a:xfrm>
            <a:off x="0" y="-99392"/>
            <a:ext cx="9144000" cy="6957392"/>
          </a:xfrm>
          <a:prstGeom prst="rect">
            <a:avLst/>
          </a:prstGeom>
          <a:ln>
            <a:noFill/>
          </a:ln>
          <a:extLst>
            <a:ext uri="{53640926-AAD7-44D8-BBD7-CCE9431645EC}">
              <a14:shadowObscured xmlns:a14="http://schemas.microsoft.com/office/drawing/2010/main"/>
            </a:ext>
          </a:extLst>
        </p:spPr>
      </p:pic>
      <p:sp>
        <p:nvSpPr>
          <p:cNvPr id="3" name="Frame 2"/>
          <p:cNvSpPr/>
          <p:nvPr/>
        </p:nvSpPr>
        <p:spPr>
          <a:xfrm>
            <a:off x="-17192" y="3379304"/>
            <a:ext cx="4373168" cy="769776"/>
          </a:xfrm>
          <a:prstGeom prst="frame">
            <a:avLst>
              <a:gd name="adj1" fmla="val 1004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015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3782" t="11681" r="23237" b="4843"/>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
        <p:nvSpPr>
          <p:cNvPr id="4" name="Frame 3"/>
          <p:cNvSpPr/>
          <p:nvPr/>
        </p:nvSpPr>
        <p:spPr>
          <a:xfrm>
            <a:off x="3851919" y="1052736"/>
            <a:ext cx="5292079" cy="5805264"/>
          </a:xfrm>
          <a:prstGeom prst="frame">
            <a:avLst>
              <a:gd name="adj1" fmla="val 298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940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8456" y="764704"/>
            <a:ext cx="7848872" cy="5693866"/>
          </a:xfrm>
          <a:prstGeom prst="rect">
            <a:avLst/>
          </a:prstGeom>
          <a:noFill/>
        </p:spPr>
        <p:txBody>
          <a:bodyPr wrap="square">
            <a:spAutoFit/>
          </a:bodyPr>
          <a:lstStyle/>
          <a:p>
            <a:pPr>
              <a:defRPr/>
            </a:pPr>
            <a:r>
              <a:rPr lang="en-US" sz="2800" b="1" dirty="0" smtClean="0"/>
              <a:t>Why is legal information </a:t>
            </a:r>
          </a:p>
          <a:p>
            <a:pPr>
              <a:defRPr/>
            </a:pPr>
            <a:r>
              <a:rPr lang="en-US" sz="2800" b="1" dirty="0" smtClean="0"/>
              <a:t>important?</a:t>
            </a:r>
          </a:p>
          <a:p>
            <a:pPr>
              <a:defRPr/>
            </a:pPr>
            <a:endParaRPr lang="en-US" sz="2800" dirty="0"/>
          </a:p>
          <a:p>
            <a:pPr marL="457200" indent="-457200">
              <a:lnSpc>
                <a:spcPct val="150000"/>
              </a:lnSpc>
              <a:buFont typeface="Arial" panose="020B0604020202020204" pitchFamily="34" charset="0"/>
              <a:buChar char="•"/>
              <a:defRPr/>
            </a:pPr>
            <a:r>
              <a:rPr lang="en-US" sz="2400" dirty="0">
                <a:solidFill>
                  <a:srgbClr val="000000"/>
                </a:solidFill>
              </a:rPr>
              <a:t>explains legal processes </a:t>
            </a:r>
            <a:r>
              <a:rPr lang="en-US" sz="2400" dirty="0" smtClean="0">
                <a:solidFill>
                  <a:srgbClr val="000000"/>
                </a:solidFill>
              </a:rPr>
              <a:t>   </a:t>
            </a:r>
            <a:endParaRPr lang="en-US" sz="2400" dirty="0">
              <a:solidFill>
                <a:srgbClr val="000000"/>
              </a:solidFill>
            </a:endParaRPr>
          </a:p>
          <a:p>
            <a:pPr>
              <a:lnSpc>
                <a:spcPct val="150000"/>
              </a:lnSpc>
              <a:defRPr/>
            </a:pPr>
            <a:endParaRPr lang="en-US" sz="2400" dirty="0" smtClean="0">
              <a:solidFill>
                <a:srgbClr val="000000"/>
              </a:solidFill>
            </a:endParaRPr>
          </a:p>
          <a:p>
            <a:pPr marL="457200" indent="-457200">
              <a:lnSpc>
                <a:spcPct val="150000"/>
              </a:lnSpc>
              <a:buFont typeface="Arial" panose="020B0604020202020204" pitchFamily="34" charset="0"/>
              <a:buChar char="•"/>
              <a:defRPr/>
            </a:pPr>
            <a:r>
              <a:rPr lang="en-US" sz="2400" dirty="0" smtClean="0">
                <a:solidFill>
                  <a:srgbClr val="000000"/>
                </a:solidFill>
              </a:rPr>
              <a:t>helps maintain legal health (which impacts physical and mental health) </a:t>
            </a:r>
          </a:p>
          <a:p>
            <a:pPr marL="457200" indent="-457200">
              <a:lnSpc>
                <a:spcPct val="150000"/>
              </a:lnSpc>
              <a:buFont typeface="Arial" panose="020B0604020202020204" pitchFamily="34" charset="0"/>
              <a:buChar char="•"/>
              <a:defRPr/>
            </a:pPr>
            <a:endParaRPr lang="en-US" sz="2400" dirty="0" smtClean="0">
              <a:solidFill>
                <a:srgbClr val="000000"/>
              </a:solidFill>
            </a:endParaRPr>
          </a:p>
          <a:p>
            <a:pPr marL="457200" indent="-457200">
              <a:lnSpc>
                <a:spcPct val="150000"/>
              </a:lnSpc>
              <a:buFont typeface="Arial" panose="020B0604020202020204" pitchFamily="34" charset="0"/>
              <a:buChar char="•"/>
              <a:defRPr/>
            </a:pPr>
            <a:endParaRPr lang="en-US" sz="2400" dirty="0" smtClean="0">
              <a:solidFill>
                <a:srgbClr val="000000"/>
              </a:solidFill>
            </a:endParaRPr>
          </a:p>
          <a:p>
            <a:pPr marL="457200" indent="-457200">
              <a:lnSpc>
                <a:spcPct val="150000"/>
              </a:lnSpc>
              <a:buFont typeface="Arial" panose="020B0604020202020204" pitchFamily="34" charset="0"/>
              <a:buChar char="•"/>
              <a:defRPr/>
            </a:pPr>
            <a:r>
              <a:rPr lang="en-US" sz="2400" dirty="0" smtClean="0">
                <a:solidFill>
                  <a:srgbClr val="000000"/>
                </a:solidFill>
              </a:rPr>
              <a:t>helps prevent legal conflict</a:t>
            </a:r>
          </a:p>
          <a:p>
            <a:pPr algn="ctr">
              <a:defRPr/>
            </a:pPr>
            <a:r>
              <a:rPr lang="en-US" sz="2800" b="1" dirty="0" smtClean="0">
                <a:solidFill>
                  <a:srgbClr val="000000"/>
                </a:solidFill>
              </a:rPr>
              <a:t>  </a:t>
            </a:r>
            <a:r>
              <a:rPr lang="en-US" sz="2800" b="1" dirty="0" smtClean="0"/>
              <a:t> </a:t>
            </a:r>
            <a:endParaRPr lang="en-US" sz="2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8625" y="1700808"/>
            <a:ext cx="1367917" cy="108425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625" y="3735312"/>
            <a:ext cx="1367917" cy="12961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625" y="5287251"/>
            <a:ext cx="1632494" cy="1353775"/>
          </a:xfrm>
          <a:prstGeom prst="rect">
            <a:avLst/>
          </a:prstGeom>
        </p:spPr>
      </p:pic>
    </p:spTree>
    <p:extLst>
      <p:ext uri="{BB962C8B-B14F-4D97-AF65-F5344CB8AC3E}">
        <p14:creationId xmlns:p14="http://schemas.microsoft.com/office/powerpoint/2010/main" val="25478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3782" t="11681" r="23237" b="4843"/>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
        <p:nvSpPr>
          <p:cNvPr id="4" name="Frame 3"/>
          <p:cNvSpPr/>
          <p:nvPr/>
        </p:nvSpPr>
        <p:spPr>
          <a:xfrm>
            <a:off x="-4060" y="2276873"/>
            <a:ext cx="3639956" cy="2952328"/>
          </a:xfrm>
          <a:prstGeom prst="frame">
            <a:avLst>
              <a:gd name="adj1" fmla="val 436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818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0695" t="13309" r="27407" b="16815"/>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3" name="Frame 2"/>
          <p:cNvSpPr/>
          <p:nvPr/>
        </p:nvSpPr>
        <p:spPr>
          <a:xfrm>
            <a:off x="3851920" y="3284984"/>
            <a:ext cx="5292080" cy="1440160"/>
          </a:xfrm>
          <a:prstGeom prst="frame">
            <a:avLst>
              <a:gd name="adj1" fmla="val 817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131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3782" t="11681" r="23237" b="4843"/>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
        <p:nvSpPr>
          <p:cNvPr id="4" name="Frame 3"/>
          <p:cNvSpPr/>
          <p:nvPr/>
        </p:nvSpPr>
        <p:spPr>
          <a:xfrm>
            <a:off x="-4060" y="5157192"/>
            <a:ext cx="2991884" cy="1700808"/>
          </a:xfrm>
          <a:prstGeom prst="frame">
            <a:avLst>
              <a:gd name="adj1" fmla="val 813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5" name="Rectangular Callout 4"/>
          <p:cNvSpPr/>
          <p:nvPr/>
        </p:nvSpPr>
        <p:spPr>
          <a:xfrm>
            <a:off x="3290994" y="5556358"/>
            <a:ext cx="1281005" cy="476430"/>
          </a:xfrm>
          <a:prstGeom prst="wedgeRectCallout">
            <a:avLst>
              <a:gd name="adj1" fmla="val -73376"/>
              <a:gd name="adj2" fmla="val -3309"/>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referrals</a:t>
            </a:r>
            <a:endParaRPr lang="en-US" sz="1600" b="1" dirty="0">
              <a:solidFill>
                <a:schemeClr val="tx1"/>
              </a:solidFill>
            </a:endParaRPr>
          </a:p>
        </p:txBody>
      </p:sp>
    </p:spTree>
    <p:extLst>
      <p:ext uri="{BB962C8B-B14F-4D97-AF65-F5344CB8AC3E}">
        <p14:creationId xmlns:p14="http://schemas.microsoft.com/office/powerpoint/2010/main" val="333287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922" t="9972" r="2244" b="4844"/>
          <a:stretch/>
        </p:blipFill>
        <p:spPr bwMode="auto">
          <a:xfrm>
            <a:off x="-8630" y="507596"/>
            <a:ext cx="9152630" cy="5800303"/>
          </a:xfrm>
          <a:prstGeom prst="rect">
            <a:avLst/>
          </a:prstGeom>
          <a:ln>
            <a:noFill/>
          </a:ln>
          <a:extLst>
            <a:ext uri="{53640926-AAD7-44D8-BBD7-CCE9431645EC}">
              <a14:shadowObscured xmlns:a14="http://schemas.microsoft.com/office/drawing/2010/main"/>
            </a:ext>
          </a:extLst>
        </p:spPr>
      </p:pic>
      <p:sp>
        <p:nvSpPr>
          <p:cNvPr id="3" name="Frame 2"/>
          <p:cNvSpPr/>
          <p:nvPr/>
        </p:nvSpPr>
        <p:spPr>
          <a:xfrm>
            <a:off x="3019513" y="4313656"/>
            <a:ext cx="3096344" cy="1728192"/>
          </a:xfrm>
          <a:prstGeom prst="frame">
            <a:avLst>
              <a:gd name="adj1" fmla="val 757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4" name="Rectangular Callout 3"/>
          <p:cNvSpPr/>
          <p:nvPr/>
        </p:nvSpPr>
        <p:spPr>
          <a:xfrm>
            <a:off x="395536" y="3837226"/>
            <a:ext cx="2623977" cy="476430"/>
          </a:xfrm>
          <a:prstGeom prst="wedgeRectCallout">
            <a:avLst>
              <a:gd name="adj1" fmla="val 48281"/>
              <a:gd name="adj2" fmla="val 148313"/>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keyword/term search</a:t>
            </a:r>
            <a:endParaRPr lang="en-US" sz="1600" b="1" dirty="0">
              <a:solidFill>
                <a:schemeClr val="tx1"/>
              </a:solidFill>
            </a:endParaRPr>
          </a:p>
        </p:txBody>
      </p:sp>
    </p:spTree>
    <p:extLst>
      <p:ext uri="{BB962C8B-B14F-4D97-AF65-F5344CB8AC3E}">
        <p14:creationId xmlns:p14="http://schemas.microsoft.com/office/powerpoint/2010/main" val="236808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922" t="9972" r="2244" b="4844"/>
          <a:stretch/>
        </p:blipFill>
        <p:spPr bwMode="auto">
          <a:xfrm>
            <a:off x="-8630" y="507596"/>
            <a:ext cx="9152630" cy="5800303"/>
          </a:xfrm>
          <a:prstGeom prst="rect">
            <a:avLst/>
          </a:prstGeom>
          <a:ln>
            <a:noFill/>
          </a:ln>
          <a:extLst>
            <a:ext uri="{53640926-AAD7-44D8-BBD7-CCE9431645EC}">
              <a14:shadowObscured xmlns:a14="http://schemas.microsoft.com/office/drawing/2010/main"/>
            </a:ext>
          </a:extLst>
        </p:spPr>
      </p:pic>
      <p:sp>
        <p:nvSpPr>
          <p:cNvPr id="3" name="Frame 2"/>
          <p:cNvSpPr/>
          <p:nvPr/>
        </p:nvSpPr>
        <p:spPr>
          <a:xfrm>
            <a:off x="5940152" y="4149080"/>
            <a:ext cx="3096344" cy="1728192"/>
          </a:xfrm>
          <a:prstGeom prst="frame">
            <a:avLst>
              <a:gd name="adj1" fmla="val 757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4" name="Rectangular Callout 3"/>
          <p:cNvSpPr/>
          <p:nvPr/>
        </p:nvSpPr>
        <p:spPr>
          <a:xfrm>
            <a:off x="4283968" y="4293096"/>
            <a:ext cx="1281005" cy="476430"/>
          </a:xfrm>
          <a:prstGeom prst="wedgeRectCallout">
            <a:avLst>
              <a:gd name="adj1" fmla="val 78666"/>
              <a:gd name="adj2" fmla="val -1390"/>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embed</a:t>
            </a:r>
            <a:endParaRPr lang="en-US" sz="1600" b="1" dirty="0">
              <a:solidFill>
                <a:schemeClr val="tx1"/>
              </a:solidFill>
            </a:endParaRPr>
          </a:p>
        </p:txBody>
      </p:sp>
    </p:spTree>
    <p:extLst>
      <p:ext uri="{BB962C8B-B14F-4D97-AF65-F5344CB8AC3E}">
        <p14:creationId xmlns:p14="http://schemas.microsoft.com/office/powerpoint/2010/main" val="150445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801" t="8547" r="2244" b="4844"/>
          <a:stretch/>
        </p:blipFill>
        <p:spPr bwMode="auto">
          <a:xfrm>
            <a:off x="0" y="0"/>
            <a:ext cx="9143999" cy="6858000"/>
          </a:xfrm>
          <a:prstGeom prst="rect">
            <a:avLst/>
          </a:prstGeom>
          <a:ln>
            <a:noFill/>
          </a:ln>
          <a:extLst>
            <a:ext uri="{53640926-AAD7-44D8-BBD7-CCE9431645EC}">
              <a14:shadowObscured xmlns:a14="http://schemas.microsoft.com/office/drawing/2010/main"/>
            </a:ext>
          </a:extLst>
        </p:spPr>
      </p:pic>
      <p:sp>
        <p:nvSpPr>
          <p:cNvPr id="3" name="Frame 2"/>
          <p:cNvSpPr/>
          <p:nvPr/>
        </p:nvSpPr>
        <p:spPr>
          <a:xfrm>
            <a:off x="10336" y="1124744"/>
            <a:ext cx="3193512" cy="480112"/>
          </a:xfrm>
          <a:prstGeom prst="frame">
            <a:avLst>
              <a:gd name="adj1" fmla="val 1899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243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9231" t="8833" r="16668" b="3704"/>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4" name="Rectangular Callout 3"/>
          <p:cNvSpPr/>
          <p:nvPr/>
        </p:nvSpPr>
        <p:spPr>
          <a:xfrm>
            <a:off x="0" y="6368954"/>
            <a:ext cx="2051720" cy="476430"/>
          </a:xfrm>
          <a:prstGeom prst="wedgeRectCallout">
            <a:avLst>
              <a:gd name="adj1" fmla="val 20403"/>
              <a:gd name="adj2" fmla="val 35076"/>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600" b="1" dirty="0" smtClean="0">
                <a:solidFill>
                  <a:schemeClr val="tx1"/>
                </a:solidFill>
              </a:rPr>
              <a:t>Example of how embed looks</a:t>
            </a:r>
            <a:endParaRPr lang="en-US" sz="1600" b="1" dirty="0">
              <a:solidFill>
                <a:schemeClr val="tx1"/>
              </a:solidFill>
            </a:endParaRPr>
          </a:p>
        </p:txBody>
      </p:sp>
    </p:spTree>
    <p:extLst>
      <p:ext uri="{BB962C8B-B14F-4D97-AF65-F5344CB8AC3E}">
        <p14:creationId xmlns:p14="http://schemas.microsoft.com/office/powerpoint/2010/main" val="291024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980728"/>
            <a:ext cx="7946406" cy="954107"/>
          </a:xfrm>
          <a:prstGeom prst="rect">
            <a:avLst/>
          </a:prstGeom>
          <a:noFill/>
        </p:spPr>
        <p:txBody>
          <a:bodyPr wrap="none" rtlCol="0">
            <a:spAutoFit/>
          </a:bodyPr>
          <a:lstStyle/>
          <a:p>
            <a:r>
              <a:rPr lang="en-US" sz="2400" b="1" dirty="0" smtClean="0"/>
              <a:t>Making good referrals for legal </a:t>
            </a:r>
            <a:r>
              <a:rPr lang="en-US" sz="2400" b="1" dirty="0"/>
              <a:t>a</a:t>
            </a:r>
            <a:r>
              <a:rPr lang="en-US" sz="2400" b="1" dirty="0" smtClean="0"/>
              <a:t>dvice/representation</a:t>
            </a:r>
          </a:p>
          <a:p>
            <a:endParaRPr lang="en-US" sz="3200" b="1" dirty="0"/>
          </a:p>
        </p:txBody>
      </p:sp>
      <p:pic>
        <p:nvPicPr>
          <p:cNvPr id="4" name="Picture 3" descr="legal advic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204863"/>
            <a:ext cx="3405833" cy="3405833"/>
          </a:xfrm>
          <a:prstGeom prst="rect">
            <a:avLst/>
          </a:prstGeom>
        </p:spPr>
      </p:pic>
    </p:spTree>
    <p:extLst>
      <p:ext uri="{BB962C8B-B14F-4D97-AF65-F5344CB8AC3E}">
        <p14:creationId xmlns:p14="http://schemas.microsoft.com/office/powerpoint/2010/main" val="216485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10949409"/>
              </p:ext>
            </p:extLst>
          </p:nvPr>
        </p:nvGraphicFramePr>
        <p:xfrm>
          <a:off x="266699" y="1242061"/>
          <a:ext cx="8696475" cy="487680"/>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32320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23121680"/>
              </p:ext>
            </p:extLst>
          </p:nvPr>
        </p:nvGraphicFramePr>
        <p:xfrm>
          <a:off x="266699" y="1370661"/>
          <a:ext cx="8696475" cy="1297790"/>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810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4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chemeClr val="tx1"/>
                          </a:solidFill>
                          <a:effectLst/>
                          <a:latin typeface="+mn-lt"/>
                          <a:ea typeface="+mn-ea"/>
                          <a:cs typeface="+mn-cs"/>
                        </a:rPr>
                        <a:t>Community Legal Clinics</a:t>
                      </a:r>
                      <a:r>
                        <a:rPr lang="en-US" sz="1800" dirty="0" smtClean="0">
                          <a:solidFill>
                            <a:schemeClr val="tx1"/>
                          </a:solidFill>
                          <a:effectLst/>
                        </a:rPr>
                        <a:t> </a:t>
                      </a:r>
                      <a:r>
                        <a:rPr lang="en-US" sz="1800" b="1" dirty="0" smtClean="0">
                          <a:solidFill>
                            <a:schemeClr val="tx1"/>
                          </a:solidFill>
                          <a:effectLst/>
                        </a:rPr>
                        <a:t>(general)</a:t>
                      </a:r>
                      <a:endParaRPr lang="en-US" sz="1800" b="1" kern="1200" dirty="0" smtClean="0">
                        <a:solidFill>
                          <a:schemeClr val="tx1"/>
                        </a:solidFill>
                        <a:effectLst/>
                        <a:latin typeface="+mn-lt"/>
                        <a:ea typeface="+mn-ea"/>
                        <a:cs typeface="+mn-cs"/>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24561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2"/>
          <p:cNvSpPr txBox="1">
            <a:spLocks noChangeArrowheads="1"/>
          </p:cNvSpPr>
          <p:nvPr/>
        </p:nvSpPr>
        <p:spPr bwMode="auto">
          <a:xfrm>
            <a:off x="1492989" y="785715"/>
            <a:ext cx="8406953" cy="400110"/>
          </a:xfrm>
          <a:prstGeom prst="rect">
            <a:avLst/>
          </a:prstGeom>
          <a:noFill/>
          <a:ln w="9525">
            <a:noFill/>
            <a:miter lim="800000"/>
            <a:headEnd/>
            <a:tailEnd/>
          </a:ln>
        </p:spPr>
        <p:txBody>
          <a:bodyPr wrap="square">
            <a:spAutoFit/>
          </a:bodyPr>
          <a:lstStyle/>
          <a:p>
            <a:r>
              <a:rPr lang="en-US" sz="2000" b="1" dirty="0" smtClean="0">
                <a:solidFill>
                  <a:srgbClr val="000000"/>
                </a:solidFill>
              </a:rPr>
              <a:t>Legal information can help with many legal issues</a:t>
            </a:r>
            <a:endParaRPr lang="en-US" sz="2000" b="1" dirty="0" smtClean="0">
              <a:sym typeface="Wingdings"/>
            </a:endParaRPr>
          </a:p>
        </p:txBody>
      </p:sp>
      <p:sp>
        <p:nvSpPr>
          <p:cNvPr id="8" name="_s1028"/>
          <p:cNvSpPr>
            <a:spLocks noChangeArrowheads="1"/>
          </p:cNvSpPr>
          <p:nvPr/>
        </p:nvSpPr>
        <p:spPr bwMode="auto">
          <a:xfrm flipV="1">
            <a:off x="3588871" y="1810603"/>
            <a:ext cx="1660774" cy="937184"/>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3"/>
          </a:solidFill>
          <a:ln w="4699">
            <a:solidFill>
              <a:schemeClr val="tx1"/>
            </a:solidFill>
            <a:miter lim="800000"/>
            <a:headEnd/>
            <a:tailEnd/>
          </a:ln>
        </p:spPr>
        <p:txBody>
          <a:bodyPr rot="10800000" wrap="none" lIns="0" tIns="0" rIns="0" bIns="0" anchor="ctr"/>
          <a:lstStyle/>
          <a:p>
            <a:pPr algn="ctr">
              <a:defRPr/>
            </a:pPr>
            <a:r>
              <a:rPr lang="en-US" sz="2200"/>
              <a:t>     </a:t>
            </a:r>
          </a:p>
        </p:txBody>
      </p:sp>
      <p:sp>
        <p:nvSpPr>
          <p:cNvPr id="9" name="_s1029"/>
          <p:cNvSpPr>
            <a:spLocks noChangeArrowheads="1"/>
          </p:cNvSpPr>
          <p:nvPr/>
        </p:nvSpPr>
        <p:spPr bwMode="auto">
          <a:xfrm flipV="1">
            <a:off x="2758483" y="2747786"/>
            <a:ext cx="3321548" cy="93718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3"/>
          </a:solidFill>
          <a:ln w="4699">
            <a:solidFill>
              <a:schemeClr val="tx1"/>
            </a:solidFill>
            <a:miter lim="800000"/>
            <a:headEnd/>
            <a:tailEnd/>
          </a:ln>
        </p:spPr>
        <p:txBody>
          <a:bodyPr rot="10800000" wrap="none" lIns="0" tIns="0" rIns="0" bIns="0" anchor="ctr"/>
          <a:lstStyle/>
          <a:p>
            <a:pPr>
              <a:defRPr/>
            </a:pPr>
            <a:r>
              <a:rPr lang="en-US" sz="2100" b="1" dirty="0">
                <a:solidFill>
                  <a:schemeClr val="bg1"/>
                </a:solidFill>
              </a:rPr>
              <a:t> 5% - complex</a:t>
            </a:r>
          </a:p>
          <a:p>
            <a:pPr>
              <a:defRPr/>
            </a:pPr>
            <a:r>
              <a:rPr lang="en-US" sz="2100" b="1" dirty="0">
                <a:solidFill>
                  <a:schemeClr val="bg1"/>
                </a:solidFill>
              </a:rPr>
              <a:t>client advocacy</a:t>
            </a:r>
          </a:p>
        </p:txBody>
      </p:sp>
      <p:sp>
        <p:nvSpPr>
          <p:cNvPr id="10" name="_s1030"/>
          <p:cNvSpPr>
            <a:spLocks noChangeArrowheads="1"/>
          </p:cNvSpPr>
          <p:nvPr/>
        </p:nvSpPr>
        <p:spPr bwMode="auto">
          <a:xfrm flipV="1">
            <a:off x="1924890" y="3684970"/>
            <a:ext cx="4988735" cy="937184"/>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3"/>
          </a:solidFill>
          <a:ln w="4699">
            <a:solidFill>
              <a:schemeClr val="tx1"/>
            </a:solidFill>
            <a:miter lim="800000"/>
            <a:headEnd/>
            <a:tailEnd/>
          </a:ln>
        </p:spPr>
        <p:txBody>
          <a:bodyPr rot="10800000" wrap="none" lIns="0" tIns="0" rIns="0" bIns="0" anchor="ctr"/>
          <a:lstStyle/>
          <a:p>
            <a:pPr algn="ctr">
              <a:defRPr/>
            </a:pPr>
            <a:r>
              <a:rPr lang="en-US" sz="2100" b="1" dirty="0">
                <a:solidFill>
                  <a:schemeClr val="bg1"/>
                </a:solidFill>
              </a:rPr>
              <a:t>10% - legal representation </a:t>
            </a:r>
          </a:p>
          <a:p>
            <a:pPr algn="ctr">
              <a:defRPr/>
            </a:pPr>
            <a:r>
              <a:rPr lang="en-US" sz="2100" b="1" dirty="0">
                <a:solidFill>
                  <a:schemeClr val="bg1"/>
                </a:solidFill>
              </a:rPr>
              <a:t>- formal claim</a:t>
            </a:r>
          </a:p>
        </p:txBody>
      </p:sp>
      <p:sp>
        <p:nvSpPr>
          <p:cNvPr id="11" name="_s1031"/>
          <p:cNvSpPr>
            <a:spLocks noChangeArrowheads="1"/>
          </p:cNvSpPr>
          <p:nvPr/>
        </p:nvSpPr>
        <p:spPr bwMode="auto">
          <a:xfrm flipV="1">
            <a:off x="1094503" y="4622153"/>
            <a:ext cx="6649509" cy="937184"/>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5"/>
          </a:solidFill>
          <a:ln w="4699">
            <a:solidFill>
              <a:schemeClr val="tx1"/>
            </a:solidFill>
            <a:miter lim="800000"/>
            <a:headEnd/>
            <a:tailEnd/>
          </a:ln>
        </p:spPr>
        <p:txBody>
          <a:bodyPr rot="10800000" wrap="none" lIns="0" tIns="0" rIns="0" bIns="0" anchor="ctr"/>
          <a:lstStyle/>
          <a:p>
            <a:pPr algn="ctr">
              <a:defRPr/>
            </a:pPr>
            <a:r>
              <a:rPr lang="en-US" sz="2500" dirty="0"/>
              <a:t>     </a:t>
            </a:r>
            <a:r>
              <a:rPr lang="en-US" sz="2100" b="1" dirty="0">
                <a:solidFill>
                  <a:schemeClr val="bg1"/>
                </a:solidFill>
              </a:rPr>
              <a:t>35% - 3</a:t>
            </a:r>
            <a:r>
              <a:rPr lang="en-US" sz="2100" b="1" baseline="30000" dirty="0">
                <a:solidFill>
                  <a:schemeClr val="bg1"/>
                </a:solidFill>
              </a:rPr>
              <a:t>rd</a:t>
            </a:r>
            <a:r>
              <a:rPr lang="en-US" sz="2100" b="1" dirty="0">
                <a:solidFill>
                  <a:schemeClr val="bg1"/>
                </a:solidFill>
              </a:rPr>
              <a:t> party non-lawyer assistance</a:t>
            </a:r>
          </a:p>
          <a:p>
            <a:pPr algn="ctr">
              <a:defRPr/>
            </a:pPr>
            <a:r>
              <a:rPr lang="en-US" sz="2100" b="1" dirty="0">
                <a:solidFill>
                  <a:schemeClr val="bg1"/>
                </a:solidFill>
              </a:rPr>
              <a:t>e.g. librarians,  service providers</a:t>
            </a:r>
          </a:p>
        </p:txBody>
      </p:sp>
      <p:grpSp>
        <p:nvGrpSpPr>
          <p:cNvPr id="12" name="Diagram 3"/>
          <p:cNvGrpSpPr>
            <a:grpSpLocks/>
          </p:cNvGrpSpPr>
          <p:nvPr/>
        </p:nvGrpSpPr>
        <p:grpSpPr bwMode="auto">
          <a:xfrm>
            <a:off x="-3557589" y="1343054"/>
            <a:ext cx="15697201" cy="5410200"/>
            <a:chOff x="392" y="782"/>
            <a:chExt cx="4896" cy="2592"/>
          </a:xfrm>
        </p:grpSpPr>
        <p:sp>
          <p:nvSpPr>
            <p:cNvPr id="13" name="AutoShape 4"/>
            <p:cNvSpPr>
              <a:spLocks noChangeAspect="1" noChangeArrowheads="1" noTextEdit="1"/>
            </p:cNvSpPr>
            <p:nvPr/>
          </p:nvSpPr>
          <p:spPr bwMode="auto">
            <a:xfrm>
              <a:off x="392" y="782"/>
              <a:ext cx="4896" cy="2592"/>
            </a:xfrm>
            <a:prstGeom prst="rect">
              <a:avLst/>
            </a:prstGeom>
            <a:noFill/>
            <a:ln w="9525">
              <a:noFill/>
              <a:miter lim="800000"/>
              <a:headEnd/>
              <a:tailEnd/>
            </a:ln>
          </p:spPr>
          <p:txBody>
            <a:bodyPr/>
            <a:lstStyle/>
            <a:p>
              <a:endParaRPr lang="en-US"/>
            </a:p>
          </p:txBody>
        </p:sp>
        <p:sp>
          <p:nvSpPr>
            <p:cNvPr id="14" name="_s1028"/>
            <p:cNvSpPr>
              <a:spLocks noChangeArrowheads="1"/>
            </p:cNvSpPr>
            <p:nvPr/>
          </p:nvSpPr>
          <p:spPr bwMode="auto">
            <a:xfrm flipV="1">
              <a:off x="2621" y="817"/>
              <a:ext cx="518" cy="449"/>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3"/>
            </a:solidFill>
            <a:ln w="4699">
              <a:solidFill>
                <a:schemeClr val="tx1"/>
              </a:solidFill>
              <a:miter lim="800000"/>
              <a:headEnd/>
              <a:tailEnd/>
            </a:ln>
          </p:spPr>
          <p:txBody>
            <a:bodyPr rot="10800000" wrap="none" lIns="0" tIns="0" rIns="0" bIns="0" anchor="ctr"/>
            <a:lstStyle/>
            <a:p>
              <a:pPr algn="ctr">
                <a:defRPr/>
              </a:pPr>
              <a:r>
                <a:rPr lang="en-US" sz="2200" dirty="0"/>
                <a:t>     </a:t>
              </a:r>
            </a:p>
          </p:txBody>
        </p:sp>
        <p:sp>
          <p:nvSpPr>
            <p:cNvPr id="15" name="_s1029"/>
            <p:cNvSpPr>
              <a:spLocks noChangeArrowheads="1"/>
            </p:cNvSpPr>
            <p:nvPr/>
          </p:nvSpPr>
          <p:spPr bwMode="auto">
            <a:xfrm flipV="1">
              <a:off x="2362" y="1265"/>
              <a:ext cx="1036" cy="44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3"/>
            </a:solidFill>
            <a:ln w="4699">
              <a:noFill/>
              <a:miter lim="800000"/>
              <a:headEnd/>
              <a:tailEnd/>
            </a:ln>
          </p:spPr>
          <p:txBody>
            <a:bodyPr rot="10800000" wrap="none" lIns="0" tIns="0" rIns="0" bIns="0" anchor="ctr"/>
            <a:lstStyle/>
            <a:p>
              <a:pPr algn="ctr">
                <a:defRPr/>
              </a:pPr>
              <a:r>
                <a:rPr lang="en-US" sz="2100" b="1" dirty="0" smtClean="0">
                  <a:solidFill>
                    <a:schemeClr val="bg1"/>
                  </a:solidFill>
                </a:rPr>
                <a:t>  </a:t>
              </a:r>
              <a:r>
                <a:rPr lang="en-US" sz="2100" b="1" dirty="0" smtClean="0"/>
                <a:t>15% </a:t>
              </a:r>
            </a:p>
            <a:p>
              <a:pPr algn="ctr">
                <a:defRPr/>
              </a:pPr>
              <a:r>
                <a:rPr lang="en-CA" b="1" dirty="0" smtClean="0">
                  <a:solidFill>
                    <a:schemeClr val="bg1"/>
                  </a:solidFill>
                </a:rPr>
                <a:t> </a:t>
              </a:r>
              <a:endParaRPr lang="en-CA" dirty="0"/>
            </a:p>
            <a:p>
              <a:pPr algn="ctr">
                <a:defRPr/>
              </a:pPr>
              <a:endParaRPr lang="en-US" sz="2000" b="1" dirty="0" smtClean="0">
                <a:solidFill>
                  <a:schemeClr val="bg1"/>
                </a:solidFill>
              </a:endParaRPr>
            </a:p>
            <a:p>
              <a:pPr algn="ctr">
                <a:defRPr/>
              </a:pPr>
              <a:endParaRPr lang="en-US" sz="1600" b="1" dirty="0">
                <a:solidFill>
                  <a:schemeClr val="bg1"/>
                </a:solidFill>
              </a:endParaRPr>
            </a:p>
            <a:p>
              <a:pPr>
                <a:defRPr/>
              </a:pPr>
              <a:r>
                <a:rPr lang="en-US" sz="2100" b="1" dirty="0" smtClean="0">
                  <a:solidFill>
                    <a:schemeClr val="bg1"/>
                  </a:solidFill>
                </a:rPr>
                <a:t>  </a:t>
              </a:r>
              <a:endParaRPr lang="en-US" sz="2100" b="1" dirty="0">
                <a:solidFill>
                  <a:schemeClr val="bg1"/>
                </a:solidFill>
              </a:endParaRPr>
            </a:p>
          </p:txBody>
        </p:sp>
        <p:sp>
          <p:nvSpPr>
            <p:cNvPr id="16" name="_s1030"/>
            <p:cNvSpPr>
              <a:spLocks noChangeArrowheads="1"/>
            </p:cNvSpPr>
            <p:nvPr/>
          </p:nvSpPr>
          <p:spPr bwMode="auto">
            <a:xfrm flipV="1">
              <a:off x="2102" y="1715"/>
              <a:ext cx="1556" cy="450"/>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ln>
              <a:headEnd/>
              <a:tailEnd/>
            </a:ln>
          </p:spPr>
          <p:style>
            <a:lnRef idx="2">
              <a:schemeClr val="accent5">
                <a:shade val="50000"/>
              </a:schemeClr>
            </a:lnRef>
            <a:fillRef idx="1">
              <a:schemeClr val="accent5"/>
            </a:fillRef>
            <a:effectRef idx="0">
              <a:schemeClr val="accent5"/>
            </a:effectRef>
            <a:fontRef idx="minor">
              <a:schemeClr val="lt1"/>
            </a:fontRef>
          </p:style>
          <p:txBody>
            <a:bodyPr rot="10800000" wrap="none" lIns="0" tIns="0" rIns="0" bIns="0" anchor="ctr"/>
            <a:lstStyle/>
            <a:p>
              <a:pPr algn="ctr">
                <a:defRPr/>
              </a:pPr>
              <a:endParaRPr lang="en-US" sz="2100" b="1" dirty="0" smtClean="0">
                <a:solidFill>
                  <a:schemeClr val="bg1"/>
                </a:solidFill>
              </a:endParaRPr>
            </a:p>
            <a:p>
              <a:pPr algn="ctr">
                <a:defRPr/>
              </a:pPr>
              <a:r>
                <a:rPr lang="en-US" sz="2100" b="1" dirty="0" smtClean="0">
                  <a:solidFill>
                    <a:schemeClr val="tx1"/>
                  </a:solidFill>
                </a:rPr>
                <a:t>85%</a:t>
              </a:r>
              <a:endParaRPr lang="en-US" sz="2100" b="1" dirty="0">
                <a:solidFill>
                  <a:schemeClr val="tx1"/>
                </a:solidFill>
              </a:endParaRPr>
            </a:p>
          </p:txBody>
        </p:sp>
        <p:sp>
          <p:nvSpPr>
            <p:cNvPr id="17" name="_s1031"/>
            <p:cNvSpPr>
              <a:spLocks noChangeArrowheads="1"/>
            </p:cNvSpPr>
            <p:nvPr/>
          </p:nvSpPr>
          <p:spPr bwMode="auto">
            <a:xfrm flipV="1">
              <a:off x="1843" y="2164"/>
              <a:ext cx="2074" cy="449"/>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5"/>
            </a:solidFill>
            <a:ln w="4699">
              <a:solidFill>
                <a:schemeClr val="tx1"/>
              </a:solidFill>
              <a:miter lim="800000"/>
              <a:headEnd/>
              <a:tailEnd/>
            </a:ln>
          </p:spPr>
          <p:txBody>
            <a:bodyPr rot="10800000" wrap="none" lIns="0" tIns="0" rIns="0" bIns="0" anchor="ctr"/>
            <a:lstStyle/>
            <a:p>
              <a:pPr algn="ctr">
                <a:defRPr/>
              </a:pPr>
              <a:r>
                <a:rPr lang="en-US" sz="2500" dirty="0"/>
                <a:t>    </a:t>
              </a:r>
              <a:r>
                <a:rPr lang="en-US" sz="2100" b="1" dirty="0" smtClean="0">
                  <a:solidFill>
                    <a:schemeClr val="bg1"/>
                  </a:solidFill>
                </a:rPr>
                <a:t> </a:t>
              </a:r>
              <a:endParaRPr lang="en-US" sz="2100" b="1" dirty="0">
                <a:solidFill>
                  <a:schemeClr val="bg1"/>
                </a:solidFill>
              </a:endParaRPr>
            </a:p>
            <a:p>
              <a:pPr algn="ctr">
                <a:defRPr/>
              </a:pPr>
              <a:endParaRPr lang="en-US" sz="2100" b="1" dirty="0">
                <a:solidFill>
                  <a:schemeClr val="bg1"/>
                </a:solidFill>
              </a:endParaRPr>
            </a:p>
          </p:txBody>
        </p:sp>
        <p:sp>
          <p:nvSpPr>
            <p:cNvPr id="18" name="_s1032"/>
            <p:cNvSpPr>
              <a:spLocks noChangeArrowheads="1"/>
            </p:cNvSpPr>
            <p:nvPr/>
          </p:nvSpPr>
          <p:spPr bwMode="auto">
            <a:xfrm flipV="1">
              <a:off x="1584" y="2613"/>
              <a:ext cx="2592" cy="448"/>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5"/>
            </a:solidFill>
            <a:ln w="4699">
              <a:noFill/>
              <a:miter lim="800000"/>
              <a:headEnd/>
              <a:tailEnd/>
            </a:ln>
          </p:spPr>
          <p:txBody>
            <a:bodyPr rot="10800000" wrap="none" lIns="0" tIns="0" rIns="0" bIns="0" anchor="ctr"/>
            <a:lstStyle/>
            <a:p>
              <a:pPr algn="ctr">
                <a:defRPr/>
              </a:pPr>
              <a:r>
                <a:rPr lang="en-US" sz="1600" b="1" dirty="0" smtClean="0"/>
                <a:t>                                                                               </a:t>
              </a:r>
              <a:endParaRPr lang="en-US" sz="1600" b="1" dirty="0"/>
            </a:p>
          </p:txBody>
        </p:sp>
      </p:grpSp>
      <p:sp>
        <p:nvSpPr>
          <p:cNvPr id="19" name="TextBox 1"/>
          <p:cNvSpPr txBox="1">
            <a:spLocks noChangeArrowheads="1"/>
          </p:cNvSpPr>
          <p:nvPr/>
        </p:nvSpPr>
        <p:spPr bwMode="auto">
          <a:xfrm>
            <a:off x="406400" y="6180892"/>
            <a:ext cx="5276850" cy="584775"/>
          </a:xfrm>
          <a:prstGeom prst="rect">
            <a:avLst/>
          </a:prstGeom>
          <a:noFill/>
          <a:ln w="9525">
            <a:noFill/>
            <a:miter lim="800000"/>
            <a:headEnd/>
            <a:tailEnd/>
          </a:ln>
        </p:spPr>
        <p:txBody>
          <a:bodyPr wrap="square">
            <a:spAutoFit/>
          </a:bodyPr>
          <a:lstStyle/>
          <a:p>
            <a:endParaRPr lang="en-US" sz="800" dirty="0" smtClean="0"/>
          </a:p>
          <a:p>
            <a:r>
              <a:rPr lang="en-US" sz="800" dirty="0" smtClean="0"/>
              <a:t>Adapted from </a:t>
            </a:r>
            <a:r>
              <a:rPr lang="en-US" sz="800" dirty="0"/>
              <a:t>Courthouse Libraries BC - </a:t>
            </a:r>
            <a:r>
              <a:rPr lang="en-US" sz="800" dirty="0" err="1"/>
              <a:t>LawMatters</a:t>
            </a:r>
            <a:r>
              <a:rPr lang="en-US" sz="800" dirty="0"/>
              <a:t> Presentation, Janet </a:t>
            </a:r>
            <a:r>
              <a:rPr lang="en-US" sz="800" dirty="0" smtClean="0"/>
              <a:t>Freeman</a:t>
            </a:r>
          </a:p>
          <a:p>
            <a:r>
              <a:rPr lang="en-US" sz="800" dirty="0" smtClean="0"/>
              <a:t>Originally from Washington State Equal Justice Network</a:t>
            </a:r>
            <a:endParaRPr lang="en-US" sz="800" dirty="0"/>
          </a:p>
          <a:p>
            <a:endParaRPr lang="en-US" sz="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4454" y="2449500"/>
            <a:ext cx="1089607" cy="7398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706" y="4227659"/>
            <a:ext cx="2838450" cy="1609725"/>
          </a:xfrm>
          <a:prstGeom prst="rect">
            <a:avLst/>
          </a:prstGeom>
        </p:spPr>
      </p:pic>
      <p:sp>
        <p:nvSpPr>
          <p:cNvPr id="2" name="Rectangle 1"/>
          <p:cNvSpPr/>
          <p:nvPr/>
        </p:nvSpPr>
        <p:spPr>
          <a:xfrm>
            <a:off x="406400" y="4907123"/>
            <a:ext cx="8270056" cy="338554"/>
          </a:xfrm>
          <a:prstGeom prst="rect">
            <a:avLst/>
          </a:prstGeom>
        </p:spPr>
        <p:txBody>
          <a:bodyPr wrap="square">
            <a:spAutoFit/>
          </a:bodyPr>
          <a:lstStyle/>
          <a:p>
            <a:pPr algn="ctr">
              <a:defRPr/>
            </a:pPr>
            <a:r>
              <a:rPr lang="en-US" sz="1600" b="1" dirty="0" smtClean="0"/>
              <a:t> </a:t>
            </a:r>
            <a:endParaRPr lang="en-US" sz="1600" b="1" dirty="0"/>
          </a:p>
        </p:txBody>
      </p:sp>
      <p:sp>
        <p:nvSpPr>
          <p:cNvPr id="3" name="TextBox 2"/>
          <p:cNvSpPr txBox="1"/>
          <p:nvPr/>
        </p:nvSpPr>
        <p:spPr>
          <a:xfrm>
            <a:off x="302870" y="3625420"/>
            <a:ext cx="1427565" cy="1815882"/>
          </a:xfrm>
          <a:prstGeom prst="rect">
            <a:avLst/>
          </a:prstGeom>
          <a:noFill/>
        </p:spPr>
        <p:txBody>
          <a:bodyPr wrap="square" rtlCol="0">
            <a:spAutoFit/>
          </a:bodyPr>
          <a:lstStyle/>
          <a:p>
            <a:r>
              <a:rPr lang="en-CA" sz="1600" b="1" dirty="0"/>
              <a:t>p</a:t>
            </a:r>
            <a:r>
              <a:rPr lang="en-CA" sz="1600" b="1" dirty="0" smtClean="0"/>
              <a:t>reventative stage</a:t>
            </a:r>
          </a:p>
          <a:p>
            <a:r>
              <a:rPr lang="en-CA" sz="1600" dirty="0" smtClean="0"/>
              <a:t>-legal info helps maintain legal </a:t>
            </a:r>
          </a:p>
          <a:p>
            <a:r>
              <a:rPr lang="en-CA" sz="1600" dirty="0" smtClean="0"/>
              <a:t>health</a:t>
            </a:r>
            <a:endParaRPr lang="en-CA" sz="1600" dirty="0"/>
          </a:p>
        </p:txBody>
      </p:sp>
      <p:cxnSp>
        <p:nvCxnSpPr>
          <p:cNvPr id="7" name="Straight Arrow Connector 6"/>
          <p:cNvCxnSpPr/>
          <p:nvPr/>
        </p:nvCxnSpPr>
        <p:spPr>
          <a:xfrm>
            <a:off x="1016652" y="4048154"/>
            <a:ext cx="9082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438076" y="1742579"/>
            <a:ext cx="1427565" cy="1077218"/>
          </a:xfrm>
          <a:prstGeom prst="rect">
            <a:avLst/>
          </a:prstGeom>
          <a:noFill/>
        </p:spPr>
        <p:txBody>
          <a:bodyPr wrap="square" rtlCol="0">
            <a:spAutoFit/>
          </a:bodyPr>
          <a:lstStyle/>
          <a:p>
            <a:r>
              <a:rPr lang="en-CA" sz="1600" b="1" dirty="0"/>
              <a:t>c</a:t>
            </a:r>
            <a:r>
              <a:rPr lang="en-CA" sz="1600" b="1" dirty="0" smtClean="0"/>
              <a:t>onflict stage</a:t>
            </a:r>
          </a:p>
          <a:p>
            <a:r>
              <a:rPr lang="en-CA" sz="1600" dirty="0" smtClean="0"/>
              <a:t>-need legal advice/rep</a:t>
            </a:r>
            <a:endParaRPr lang="en-CA" sz="1600" dirty="0"/>
          </a:p>
        </p:txBody>
      </p:sp>
      <p:cxnSp>
        <p:nvCxnSpPr>
          <p:cNvPr id="24" name="Straight Arrow Connector 23"/>
          <p:cNvCxnSpPr/>
          <p:nvPr/>
        </p:nvCxnSpPr>
        <p:spPr>
          <a:xfrm>
            <a:off x="2171136" y="2204864"/>
            <a:ext cx="141773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5313265" y="2186392"/>
            <a:ext cx="1450110" cy="18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763375" y="1742579"/>
            <a:ext cx="1427565" cy="584775"/>
          </a:xfrm>
          <a:prstGeom prst="rect">
            <a:avLst/>
          </a:prstGeom>
          <a:noFill/>
        </p:spPr>
        <p:txBody>
          <a:bodyPr wrap="square" rtlCol="0">
            <a:spAutoFit/>
          </a:bodyPr>
          <a:lstStyle/>
          <a:p>
            <a:r>
              <a:rPr lang="en-CA" sz="1600" b="1" dirty="0"/>
              <a:t>l</a:t>
            </a:r>
            <a:r>
              <a:rPr lang="en-CA" sz="1600" b="1" dirty="0" smtClean="0"/>
              <a:t>awyer or paralegal</a:t>
            </a:r>
            <a:endParaRPr lang="en-CA" sz="1600" dirty="0"/>
          </a:p>
        </p:txBody>
      </p:sp>
      <p:cxnSp>
        <p:nvCxnSpPr>
          <p:cNvPr id="28" name="Straight Arrow Connector 27"/>
          <p:cNvCxnSpPr/>
          <p:nvPr/>
        </p:nvCxnSpPr>
        <p:spPr>
          <a:xfrm flipH="1">
            <a:off x="7018957" y="4048154"/>
            <a:ext cx="687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706257" y="3666183"/>
            <a:ext cx="1199299" cy="1323439"/>
          </a:xfrm>
          <a:prstGeom prst="rect">
            <a:avLst/>
          </a:prstGeom>
          <a:noFill/>
        </p:spPr>
        <p:txBody>
          <a:bodyPr wrap="square" rtlCol="0">
            <a:spAutoFit/>
          </a:bodyPr>
          <a:lstStyle/>
          <a:p>
            <a:r>
              <a:rPr lang="en-CA" sz="1600" b="1" dirty="0" smtClean="0"/>
              <a:t>frontline workers (e.g. library staff)</a:t>
            </a:r>
            <a:endParaRPr lang="en-CA" sz="1600" dirty="0"/>
          </a:p>
        </p:txBody>
      </p:sp>
    </p:spTree>
    <p:extLst>
      <p:ext uri="{BB962C8B-B14F-4D97-AF65-F5344CB8AC3E}">
        <p14:creationId xmlns:p14="http://schemas.microsoft.com/office/powerpoint/2010/main" val="226282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4518" t="13960" r="20995" b="5983"/>
          <a:stretch/>
        </p:blipFill>
        <p:spPr bwMode="auto">
          <a:xfrm>
            <a:off x="467544" y="0"/>
            <a:ext cx="8208912" cy="6831066"/>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5154" y="-1"/>
            <a:ext cx="1758534" cy="3385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600" b="1" dirty="0" smtClean="0">
                <a:solidFill>
                  <a:schemeClr val="tx1"/>
                </a:solidFill>
              </a:rPr>
              <a:t>www.kbcls.org</a:t>
            </a:r>
            <a:r>
              <a:rPr lang="en-US" sz="1600" b="1" dirty="0">
                <a:solidFill>
                  <a:schemeClr val="tx1"/>
                </a:solidFill>
              </a:rPr>
              <a:t>/</a:t>
            </a:r>
          </a:p>
        </p:txBody>
      </p:sp>
      <p:sp>
        <p:nvSpPr>
          <p:cNvPr id="5" name="TextBox 4"/>
          <p:cNvSpPr txBox="1"/>
          <p:nvPr/>
        </p:nvSpPr>
        <p:spPr>
          <a:xfrm>
            <a:off x="7514892" y="3749457"/>
            <a:ext cx="1691680" cy="310854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400" b="1" dirty="0" smtClean="0">
                <a:solidFill>
                  <a:schemeClr val="tx1"/>
                </a:solidFill>
              </a:rPr>
              <a:t>Areas of law:</a:t>
            </a:r>
          </a:p>
          <a:p>
            <a:pPr marL="285750" indent="-285750">
              <a:buFont typeface="Arial" panose="020B0604020202020204" pitchFamily="34" charset="0"/>
              <a:buChar char="•"/>
            </a:pPr>
            <a:r>
              <a:rPr lang="en-US" sz="1400" b="1" dirty="0" smtClean="0">
                <a:solidFill>
                  <a:schemeClr val="tx1"/>
                </a:solidFill>
              </a:rPr>
              <a:t>Housing</a:t>
            </a:r>
          </a:p>
          <a:p>
            <a:pPr marL="285750" indent="-285750">
              <a:buFont typeface="Arial" panose="020B0604020202020204" pitchFamily="34" charset="0"/>
              <a:buChar char="•"/>
            </a:pPr>
            <a:r>
              <a:rPr lang="en-US" sz="1400" b="1" dirty="0" smtClean="0">
                <a:solidFill>
                  <a:schemeClr val="tx1"/>
                </a:solidFill>
              </a:rPr>
              <a:t>Employment Insurance</a:t>
            </a:r>
          </a:p>
          <a:p>
            <a:pPr marL="285750" indent="-285750">
              <a:buFont typeface="Arial" panose="020B0604020202020204" pitchFamily="34" charset="0"/>
              <a:buChar char="•"/>
            </a:pPr>
            <a:r>
              <a:rPr lang="en-US" sz="1400" b="1" dirty="0" smtClean="0">
                <a:solidFill>
                  <a:schemeClr val="tx1"/>
                </a:solidFill>
              </a:rPr>
              <a:t>Employment standards</a:t>
            </a:r>
          </a:p>
          <a:p>
            <a:pPr marL="285750" indent="-285750">
              <a:buFont typeface="Arial" panose="020B0604020202020204" pitchFamily="34" charset="0"/>
              <a:buChar char="•"/>
            </a:pPr>
            <a:r>
              <a:rPr lang="en-US" sz="1400" b="1" dirty="0" smtClean="0">
                <a:solidFill>
                  <a:schemeClr val="tx1"/>
                </a:solidFill>
              </a:rPr>
              <a:t> Immigration &amp; refugee</a:t>
            </a:r>
          </a:p>
          <a:p>
            <a:pPr marL="285750" indent="-285750">
              <a:buFont typeface="Arial" panose="020B0604020202020204" pitchFamily="34" charset="0"/>
              <a:buChar char="•"/>
            </a:pPr>
            <a:r>
              <a:rPr lang="en-US" sz="1400" b="1" dirty="0" smtClean="0">
                <a:solidFill>
                  <a:schemeClr val="tx1"/>
                </a:solidFill>
              </a:rPr>
              <a:t>OW, ODSP, CPP, OAS</a:t>
            </a:r>
          </a:p>
          <a:p>
            <a:pPr marL="285750" indent="-285750">
              <a:buFont typeface="Arial" panose="020B0604020202020204" pitchFamily="34" charset="0"/>
              <a:buChar char="•"/>
            </a:pPr>
            <a:r>
              <a:rPr lang="en-US" sz="1400" b="1" dirty="0" smtClean="0">
                <a:solidFill>
                  <a:schemeClr val="tx1"/>
                </a:solidFill>
              </a:rPr>
              <a:t>Human rights</a:t>
            </a:r>
          </a:p>
          <a:p>
            <a:pPr marL="285750" indent="-285750">
              <a:buFont typeface="Arial" panose="020B0604020202020204" pitchFamily="34" charset="0"/>
              <a:buChar char="•"/>
            </a:pPr>
            <a:r>
              <a:rPr lang="en-US" sz="1400" b="1" dirty="0" smtClean="0">
                <a:solidFill>
                  <a:schemeClr val="tx1"/>
                </a:solidFill>
              </a:rPr>
              <a:t>Domestic violence</a:t>
            </a:r>
          </a:p>
          <a:p>
            <a:pPr marL="285750" indent="-285750">
              <a:buFont typeface="Arial" panose="020B0604020202020204" pitchFamily="34" charset="0"/>
              <a:buChar char="•"/>
            </a:pPr>
            <a:r>
              <a:rPr lang="en-US" sz="1400" b="1" dirty="0" smtClean="0">
                <a:solidFill>
                  <a:schemeClr val="tx1"/>
                </a:solidFill>
              </a:rPr>
              <a:t>CICB</a:t>
            </a:r>
          </a:p>
        </p:txBody>
      </p:sp>
    </p:spTree>
    <p:extLst>
      <p:ext uri="{BB962C8B-B14F-4D97-AF65-F5344CB8AC3E}">
        <p14:creationId xmlns:p14="http://schemas.microsoft.com/office/powerpoint/2010/main" val="242762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87739043"/>
              </p:ext>
            </p:extLst>
          </p:nvPr>
        </p:nvGraphicFramePr>
        <p:xfrm>
          <a:off x="266699" y="1370661"/>
          <a:ext cx="8696475" cy="1681726"/>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634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4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chemeClr val="tx1"/>
                          </a:solidFill>
                          <a:effectLst/>
                          <a:latin typeface="+mn-lt"/>
                          <a:ea typeface="+mn-ea"/>
                          <a:cs typeface="+mn-cs"/>
                        </a:rPr>
                        <a:t>Community Legal Clinics</a:t>
                      </a:r>
                      <a:r>
                        <a:rPr lang="en-US" sz="1800" dirty="0" smtClean="0">
                          <a:solidFill>
                            <a:schemeClr val="tx1"/>
                          </a:solidFill>
                          <a:effectLst/>
                        </a:rPr>
                        <a:t> </a:t>
                      </a:r>
                      <a:r>
                        <a:rPr lang="en-US" sz="1800" b="1" dirty="0" smtClean="0">
                          <a:solidFill>
                            <a:schemeClr val="tx1"/>
                          </a:solidFill>
                          <a:effectLst/>
                        </a:rPr>
                        <a:t>(general)</a:t>
                      </a:r>
                      <a:endParaRPr lang="en-US" sz="1800" b="1" kern="1200" dirty="0" smtClean="0">
                        <a:solidFill>
                          <a:schemeClr val="tx1"/>
                        </a:solidFill>
                        <a:effectLst/>
                        <a:latin typeface="+mn-lt"/>
                        <a:ea typeface="+mn-ea"/>
                        <a:cs typeface="+mn-cs"/>
                      </a:endParaRPr>
                    </a:p>
                  </a:txBody>
                  <a:tcPr/>
                </a:tc>
              </a:tr>
              <a:tr h="559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Community</a:t>
                      </a:r>
                      <a:r>
                        <a:rPr lang="en-US" sz="1800" b="1" kern="1200" baseline="0" dirty="0" smtClean="0">
                          <a:solidFill>
                            <a:schemeClr val="tx1"/>
                          </a:solidFill>
                          <a:effectLst/>
                          <a:latin typeface="+mn-lt"/>
                          <a:ea typeface="+mn-ea"/>
                          <a:cs typeface="+mn-cs"/>
                        </a:rPr>
                        <a:t> Legal Clinics (specialty) – e.g. Advocacy Centre for the Elderly</a:t>
                      </a:r>
                      <a:endParaRPr lang="en-US" sz="1800" b="1" kern="1200" dirty="0" smtClean="0">
                        <a:solidFill>
                          <a:schemeClr val="tx1"/>
                        </a:solidFill>
                        <a:effectLst/>
                        <a:latin typeface="+mn-lt"/>
                        <a:ea typeface="+mn-ea"/>
                        <a:cs typeface="+mn-cs"/>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16052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50264135"/>
              </p:ext>
            </p:extLst>
          </p:nvPr>
        </p:nvGraphicFramePr>
        <p:xfrm>
          <a:off x="266699" y="1370661"/>
          <a:ext cx="8696475" cy="2474206"/>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634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4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chemeClr val="tx1"/>
                          </a:solidFill>
                          <a:effectLst/>
                          <a:latin typeface="+mn-lt"/>
                          <a:ea typeface="+mn-ea"/>
                          <a:cs typeface="+mn-cs"/>
                        </a:rPr>
                        <a:t>Community Legal Clinics</a:t>
                      </a:r>
                      <a:r>
                        <a:rPr lang="en-US" sz="1800" dirty="0" smtClean="0">
                          <a:solidFill>
                            <a:schemeClr val="tx1"/>
                          </a:solidFill>
                          <a:effectLst/>
                        </a:rPr>
                        <a:t> </a:t>
                      </a:r>
                      <a:r>
                        <a:rPr lang="en-US" sz="1800" b="1" dirty="0" smtClean="0">
                          <a:solidFill>
                            <a:schemeClr val="tx1"/>
                          </a:solidFill>
                          <a:effectLst/>
                        </a:rPr>
                        <a:t>(general)</a:t>
                      </a:r>
                      <a:endParaRPr lang="en-US" sz="1800" b="1" kern="1200" dirty="0" smtClean="0">
                        <a:solidFill>
                          <a:schemeClr val="tx1"/>
                        </a:solidFill>
                        <a:effectLst/>
                        <a:latin typeface="+mn-lt"/>
                        <a:ea typeface="+mn-ea"/>
                        <a:cs typeface="+mn-cs"/>
                      </a:endParaRPr>
                    </a:p>
                  </a:txBody>
                  <a:tcPr/>
                </a:tc>
              </a:tr>
              <a:tr h="559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Community</a:t>
                      </a:r>
                      <a:r>
                        <a:rPr lang="en-US" sz="1800" b="1" kern="1200" baseline="0" dirty="0" smtClean="0">
                          <a:solidFill>
                            <a:schemeClr val="tx1"/>
                          </a:solidFill>
                          <a:effectLst/>
                          <a:latin typeface="+mn-lt"/>
                          <a:ea typeface="+mn-ea"/>
                          <a:cs typeface="+mn-cs"/>
                        </a:rPr>
                        <a:t> Legal Clinics (specialty) – e.g. Advocacy Centre for the Elderly</a:t>
                      </a:r>
                      <a:endParaRPr lang="en-US" sz="1800" b="1" kern="1200" dirty="0" smtClean="0">
                        <a:solidFill>
                          <a:schemeClr val="tx1"/>
                        </a:solidFill>
                        <a:effectLst/>
                        <a:latin typeface="+mn-lt"/>
                        <a:ea typeface="+mn-ea"/>
                        <a:cs typeface="+mn-cs"/>
                      </a:endParaRPr>
                    </a:p>
                  </a:txBody>
                  <a:tcPr/>
                </a:tc>
              </a:tr>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Family Law Information </a:t>
                      </a:r>
                      <a:r>
                        <a:rPr lang="en-US" sz="1800" b="1" dirty="0" err="1" smtClean="0">
                          <a:solidFill>
                            <a:schemeClr val="tx1"/>
                          </a:solidFill>
                        </a:rPr>
                        <a:t>Centres</a:t>
                      </a:r>
                      <a:r>
                        <a:rPr lang="en-US" sz="1800" b="1"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23855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779166923"/>
              </p:ext>
            </p:extLst>
          </p:nvPr>
        </p:nvGraphicFramePr>
        <p:xfrm>
          <a:off x="266699" y="1370661"/>
          <a:ext cx="8696475" cy="3163806"/>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634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4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chemeClr val="tx1"/>
                          </a:solidFill>
                          <a:effectLst/>
                          <a:latin typeface="+mn-lt"/>
                          <a:ea typeface="+mn-ea"/>
                          <a:cs typeface="+mn-cs"/>
                        </a:rPr>
                        <a:t>Community Legal Clinics</a:t>
                      </a:r>
                      <a:r>
                        <a:rPr lang="en-US" sz="1800" dirty="0" smtClean="0">
                          <a:solidFill>
                            <a:schemeClr val="tx1"/>
                          </a:solidFill>
                          <a:effectLst/>
                        </a:rPr>
                        <a:t> </a:t>
                      </a:r>
                      <a:r>
                        <a:rPr lang="en-US" sz="1800" b="1" dirty="0" smtClean="0">
                          <a:solidFill>
                            <a:schemeClr val="tx1"/>
                          </a:solidFill>
                          <a:effectLst/>
                        </a:rPr>
                        <a:t>(general)</a:t>
                      </a:r>
                      <a:endParaRPr lang="en-US" sz="1800" b="1" kern="1200" dirty="0" smtClean="0">
                        <a:solidFill>
                          <a:schemeClr val="tx1"/>
                        </a:solidFill>
                        <a:effectLst/>
                        <a:latin typeface="+mn-lt"/>
                        <a:ea typeface="+mn-ea"/>
                        <a:cs typeface="+mn-cs"/>
                      </a:endParaRPr>
                    </a:p>
                  </a:txBody>
                  <a:tcPr/>
                </a:tc>
              </a:tr>
              <a:tr h="559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Community</a:t>
                      </a:r>
                      <a:r>
                        <a:rPr lang="en-US" sz="1800" b="1" kern="1200" baseline="0" dirty="0" smtClean="0">
                          <a:solidFill>
                            <a:schemeClr val="tx1"/>
                          </a:solidFill>
                          <a:effectLst/>
                          <a:latin typeface="+mn-lt"/>
                          <a:ea typeface="+mn-ea"/>
                          <a:cs typeface="+mn-cs"/>
                        </a:rPr>
                        <a:t> Legal Clinics (specialty) – e.g. Advocacy Centre for the Elderly</a:t>
                      </a:r>
                      <a:endParaRPr lang="en-US" sz="1800" b="1" kern="1200" dirty="0" smtClean="0">
                        <a:solidFill>
                          <a:schemeClr val="tx1"/>
                        </a:solidFill>
                        <a:effectLst/>
                        <a:latin typeface="+mn-lt"/>
                        <a:ea typeface="+mn-ea"/>
                        <a:cs typeface="+mn-cs"/>
                      </a:endParaRPr>
                    </a:p>
                  </a:txBody>
                  <a:tcPr/>
                </a:tc>
              </a:tr>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Family Law Information </a:t>
                      </a:r>
                      <a:r>
                        <a:rPr lang="en-US" sz="1800" b="1" dirty="0" err="1" smtClean="0">
                          <a:solidFill>
                            <a:schemeClr val="tx1"/>
                          </a:solidFill>
                        </a:rPr>
                        <a:t>Centres</a:t>
                      </a:r>
                      <a:r>
                        <a:rPr lang="en-US" sz="1800" b="1" dirty="0" smtClean="0">
                          <a:solidFill>
                            <a:schemeClr val="tx1"/>
                          </a:solidFill>
                        </a:rPr>
                        <a:t> </a:t>
                      </a:r>
                    </a:p>
                  </a:txBody>
                  <a:tcPr/>
                </a:tc>
              </a:tr>
              <a:tr h="5147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Human Rights Legal Support Centre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chemeClr val="tx1"/>
                        </a:solidFill>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23075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546209379"/>
              </p:ext>
            </p:extLst>
          </p:nvPr>
        </p:nvGraphicFramePr>
        <p:xfrm>
          <a:off x="266699" y="1370661"/>
          <a:ext cx="8696475" cy="3773406"/>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634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4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chemeClr val="tx1"/>
                          </a:solidFill>
                          <a:effectLst/>
                          <a:latin typeface="+mn-lt"/>
                          <a:ea typeface="+mn-ea"/>
                          <a:cs typeface="+mn-cs"/>
                        </a:rPr>
                        <a:t>Community Legal Clinics</a:t>
                      </a:r>
                      <a:r>
                        <a:rPr lang="en-US" sz="1800" dirty="0" smtClean="0">
                          <a:solidFill>
                            <a:schemeClr val="tx1"/>
                          </a:solidFill>
                          <a:effectLst/>
                        </a:rPr>
                        <a:t> </a:t>
                      </a:r>
                      <a:r>
                        <a:rPr lang="en-US" sz="1800" b="1" dirty="0" smtClean="0">
                          <a:solidFill>
                            <a:schemeClr val="tx1"/>
                          </a:solidFill>
                          <a:effectLst/>
                        </a:rPr>
                        <a:t>(general)</a:t>
                      </a:r>
                      <a:endParaRPr lang="en-US" sz="1800" b="1" kern="1200" dirty="0" smtClean="0">
                        <a:solidFill>
                          <a:schemeClr val="tx1"/>
                        </a:solidFill>
                        <a:effectLst/>
                        <a:latin typeface="+mn-lt"/>
                        <a:ea typeface="+mn-ea"/>
                        <a:cs typeface="+mn-cs"/>
                      </a:endParaRPr>
                    </a:p>
                  </a:txBody>
                  <a:tcPr/>
                </a:tc>
              </a:tr>
              <a:tr h="559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Community</a:t>
                      </a:r>
                      <a:r>
                        <a:rPr lang="en-US" sz="1800" b="1" kern="1200" baseline="0" dirty="0" smtClean="0">
                          <a:solidFill>
                            <a:schemeClr val="tx1"/>
                          </a:solidFill>
                          <a:effectLst/>
                          <a:latin typeface="+mn-lt"/>
                          <a:ea typeface="+mn-ea"/>
                          <a:cs typeface="+mn-cs"/>
                        </a:rPr>
                        <a:t> Legal Clinics (specialty) – e.g. Advocacy Centre for the Elderly</a:t>
                      </a:r>
                      <a:endParaRPr lang="en-US" sz="1800" b="1" kern="1200" dirty="0" smtClean="0">
                        <a:solidFill>
                          <a:schemeClr val="tx1"/>
                        </a:solidFill>
                        <a:effectLst/>
                        <a:latin typeface="+mn-lt"/>
                        <a:ea typeface="+mn-ea"/>
                        <a:cs typeface="+mn-cs"/>
                      </a:endParaRPr>
                    </a:p>
                  </a:txBody>
                  <a:tcPr/>
                </a:tc>
              </a:tr>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Family Law Information </a:t>
                      </a:r>
                      <a:r>
                        <a:rPr lang="en-US" sz="1800" b="1" dirty="0" err="1" smtClean="0">
                          <a:solidFill>
                            <a:schemeClr val="tx1"/>
                          </a:solidFill>
                        </a:rPr>
                        <a:t>Centres</a:t>
                      </a:r>
                      <a:endParaRPr lang="en-US" sz="1800" b="1" dirty="0" smtClean="0">
                        <a:solidFill>
                          <a:schemeClr val="tx1"/>
                        </a:solidFill>
                      </a:endParaRPr>
                    </a:p>
                  </a:txBody>
                  <a:tcPr/>
                </a:tc>
              </a:tr>
              <a:tr h="5147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Human Rights Legal Support Centre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chemeClr val="tx1"/>
                        </a:solidFill>
                      </a:endParaRPr>
                    </a:p>
                  </a:txBody>
                  <a:tcPr/>
                </a:tc>
              </a:tr>
              <a:tr h="5836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Law Help Ontario  </a:t>
                      </a:r>
                      <a:endParaRPr lang="en-US" sz="1800"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chemeClr val="tx1"/>
                        </a:solidFill>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332685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65637223"/>
              </p:ext>
            </p:extLst>
          </p:nvPr>
        </p:nvGraphicFramePr>
        <p:xfrm>
          <a:off x="266699" y="1370661"/>
          <a:ext cx="8696475" cy="4848198"/>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634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4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800" b="1" kern="1200" dirty="0" smtClean="0">
                          <a:solidFill>
                            <a:schemeClr val="tx1"/>
                          </a:solidFill>
                          <a:effectLst/>
                          <a:latin typeface="+mn-lt"/>
                          <a:ea typeface="+mn-ea"/>
                          <a:cs typeface="+mn-cs"/>
                        </a:rPr>
                        <a:t>Community Legal Clinics</a:t>
                      </a:r>
                      <a:r>
                        <a:rPr lang="en-US" sz="1800" dirty="0" smtClean="0">
                          <a:solidFill>
                            <a:schemeClr val="tx1"/>
                          </a:solidFill>
                          <a:effectLst/>
                        </a:rPr>
                        <a:t> </a:t>
                      </a:r>
                      <a:r>
                        <a:rPr lang="en-US" sz="1800" b="1" dirty="0" smtClean="0">
                          <a:solidFill>
                            <a:schemeClr val="tx1"/>
                          </a:solidFill>
                          <a:effectLst/>
                        </a:rPr>
                        <a:t>(general)</a:t>
                      </a:r>
                      <a:endParaRPr lang="en-US" sz="1800" b="1" kern="1200" dirty="0" smtClean="0">
                        <a:solidFill>
                          <a:schemeClr val="tx1"/>
                        </a:solidFill>
                        <a:effectLst/>
                        <a:latin typeface="+mn-lt"/>
                        <a:ea typeface="+mn-ea"/>
                        <a:cs typeface="+mn-cs"/>
                      </a:endParaRPr>
                    </a:p>
                  </a:txBody>
                  <a:tcPr/>
                </a:tc>
              </a:tr>
              <a:tr h="559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Community</a:t>
                      </a:r>
                      <a:r>
                        <a:rPr lang="en-US" sz="1800" b="1" kern="1200" baseline="0" dirty="0" smtClean="0">
                          <a:solidFill>
                            <a:schemeClr val="tx1"/>
                          </a:solidFill>
                          <a:effectLst/>
                          <a:latin typeface="+mn-lt"/>
                          <a:ea typeface="+mn-ea"/>
                          <a:cs typeface="+mn-cs"/>
                        </a:rPr>
                        <a:t> Legal Clinics (specialty) – e.g. Advocacy Centre for the Elderly</a:t>
                      </a:r>
                      <a:endParaRPr lang="en-US" sz="1800" b="1" kern="1200" dirty="0" smtClean="0">
                        <a:solidFill>
                          <a:schemeClr val="tx1"/>
                        </a:solidFill>
                        <a:effectLst/>
                        <a:latin typeface="+mn-lt"/>
                        <a:ea typeface="+mn-ea"/>
                        <a:cs typeface="+mn-cs"/>
                      </a:endParaRPr>
                    </a:p>
                  </a:txBody>
                  <a:tcPr/>
                </a:tc>
              </a:tr>
              <a:tr h="72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Family Law Information </a:t>
                      </a:r>
                      <a:r>
                        <a:rPr lang="en-US" sz="1800" b="1" dirty="0" err="1" smtClean="0">
                          <a:solidFill>
                            <a:schemeClr val="tx1"/>
                          </a:solidFill>
                        </a:rPr>
                        <a:t>Centres</a:t>
                      </a:r>
                      <a:endParaRPr lang="en-US" sz="18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a:tc>
              </a:tr>
              <a:tr h="5147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Human Rights Legal Support Centre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chemeClr val="tx1"/>
                        </a:solidFill>
                      </a:endParaRPr>
                    </a:p>
                  </a:txBody>
                  <a:tcPr/>
                </a:tc>
              </a:tr>
              <a:tr h="5836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Law Help Ontario  </a:t>
                      </a:r>
                      <a:endParaRPr lang="en-US" sz="1800"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chemeClr val="tx1"/>
                        </a:solidFill>
                      </a:endParaRPr>
                    </a:p>
                  </a:txBody>
                  <a:tcPr/>
                </a:tc>
              </a:tr>
              <a:tr h="940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smtClean="0">
                        <a:solidFill>
                          <a:schemeClr val="tx1"/>
                        </a:solidFill>
                      </a:endParaRPr>
                    </a:p>
                    <a:p>
                      <a:pPr algn="l"/>
                      <a:r>
                        <a:rPr lang="en-US" sz="1800" b="1" dirty="0" smtClean="0">
                          <a:solidFill>
                            <a:srgbClr val="000000"/>
                          </a:solidFill>
                        </a:rPr>
                        <a:t>Legal Aid Ontario – online</a:t>
                      </a:r>
                      <a:r>
                        <a:rPr lang="en-US" sz="1800" b="1" baseline="0" dirty="0" smtClean="0">
                          <a:solidFill>
                            <a:srgbClr val="000000"/>
                          </a:solidFill>
                        </a:rPr>
                        <a:t> directory, </a:t>
                      </a:r>
                      <a:r>
                        <a:rPr lang="en-US" sz="1800" b="1" dirty="0" smtClean="0">
                          <a:solidFill>
                            <a:srgbClr val="000000"/>
                          </a:solidFill>
                        </a:rPr>
                        <a:t>certificates,</a:t>
                      </a:r>
                      <a:r>
                        <a:rPr lang="en-US" sz="1800" b="1" baseline="0" dirty="0" smtClean="0">
                          <a:solidFill>
                            <a:srgbClr val="000000"/>
                          </a:solidFill>
                        </a:rPr>
                        <a:t> </a:t>
                      </a:r>
                      <a:r>
                        <a:rPr lang="en-US" sz="1800" b="1" dirty="0" smtClean="0">
                          <a:solidFill>
                            <a:srgbClr val="000000"/>
                          </a:solidFill>
                        </a:rPr>
                        <a:t>limited free legal advice (family and child</a:t>
                      </a:r>
                      <a:r>
                        <a:rPr lang="en-US" sz="1800" b="1" baseline="0" dirty="0" smtClean="0">
                          <a:solidFill>
                            <a:srgbClr val="000000"/>
                          </a:solidFill>
                        </a:rPr>
                        <a:t> protection</a:t>
                      </a:r>
                      <a:r>
                        <a:rPr lang="en-US" sz="1800" b="1" dirty="0" smtClean="0">
                          <a:solidFill>
                            <a:srgbClr val="000000"/>
                          </a:solidFill>
                        </a:rPr>
                        <a:t>),</a:t>
                      </a:r>
                      <a:r>
                        <a:rPr lang="en-US" sz="1800" b="1" baseline="0" dirty="0" smtClean="0">
                          <a:solidFill>
                            <a:srgbClr val="000000"/>
                          </a:solidFill>
                        </a:rPr>
                        <a:t> </a:t>
                      </a:r>
                      <a:r>
                        <a:rPr lang="en-US" sz="1800" b="1" dirty="0" smtClean="0">
                          <a:solidFill>
                            <a:srgbClr val="000000"/>
                          </a:solidFill>
                        </a:rPr>
                        <a:t>duty counsel, customer</a:t>
                      </a:r>
                      <a:r>
                        <a:rPr lang="en-US" sz="1800" b="1" baseline="0" dirty="0" smtClean="0">
                          <a:solidFill>
                            <a:srgbClr val="000000"/>
                          </a:solidFill>
                        </a:rPr>
                        <a:t> </a:t>
                      </a:r>
                      <a:r>
                        <a:rPr lang="en-US" sz="1800" b="1" dirty="0" smtClean="0">
                          <a:solidFill>
                            <a:srgbClr val="000000"/>
                          </a:solidFill>
                        </a:rPr>
                        <a:t>service,</a:t>
                      </a:r>
                      <a:r>
                        <a:rPr lang="en-US" sz="1800" b="1" baseline="0" dirty="0" smtClean="0">
                          <a:solidFill>
                            <a:srgbClr val="000000"/>
                          </a:solidFill>
                        </a:rPr>
                        <a:t> </a:t>
                      </a:r>
                      <a:r>
                        <a:rPr lang="en-US" sz="1800" b="1" dirty="0" smtClean="0">
                          <a:solidFill>
                            <a:srgbClr val="000000"/>
                          </a:solidFill>
                        </a:rPr>
                        <a:t>family law</a:t>
                      </a:r>
                      <a:r>
                        <a:rPr lang="en-US" sz="1800" b="1" baseline="0" dirty="0" smtClean="0">
                          <a:solidFill>
                            <a:srgbClr val="000000"/>
                          </a:solidFill>
                        </a:rPr>
                        <a:t> </a:t>
                      </a:r>
                      <a:r>
                        <a:rPr lang="en-US" sz="1800" b="1" dirty="0" err="1" smtClean="0">
                          <a:solidFill>
                            <a:srgbClr val="000000"/>
                          </a:solidFill>
                        </a:rPr>
                        <a:t>centres</a:t>
                      </a:r>
                      <a:endParaRPr lang="en-US" sz="1800" b="1"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29378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67430711"/>
              </p:ext>
            </p:extLst>
          </p:nvPr>
        </p:nvGraphicFramePr>
        <p:xfrm>
          <a:off x="266699" y="1370661"/>
          <a:ext cx="8696475" cy="1227130"/>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739450">
                <a:tc>
                  <a:txBody>
                    <a:bodyPr/>
                    <a:lstStyle/>
                    <a:p>
                      <a:pPr algn="l"/>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rPr>
                        <a:t>JusticeNet</a:t>
                      </a:r>
                      <a:endParaRPr lang="en-US" sz="1400" b="1" dirty="0">
                        <a:solidFill>
                          <a:schemeClr val="tx1"/>
                        </a:solidFill>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133160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14000736"/>
              </p:ext>
            </p:extLst>
          </p:nvPr>
        </p:nvGraphicFramePr>
        <p:xfrm>
          <a:off x="266699" y="1370661"/>
          <a:ext cx="8696475" cy="2385576"/>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831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rPr>
                        <a:t>JusticeNet</a:t>
                      </a:r>
                      <a:endParaRPr lang="en-US" sz="1400" b="1" dirty="0" smtClean="0">
                        <a:solidFill>
                          <a:schemeClr val="tx1"/>
                        </a:solidFill>
                      </a:endParaRPr>
                    </a:p>
                  </a:txBody>
                  <a:tcPr/>
                </a:tc>
              </a:tr>
              <a:tr h="940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0000"/>
                          </a:solidFill>
                        </a:rPr>
                        <a:t>Law Society of</a:t>
                      </a:r>
                      <a:r>
                        <a:rPr lang="en-US" sz="1800" b="1" baseline="0" dirty="0" smtClean="0">
                          <a:solidFill>
                            <a:srgbClr val="000000"/>
                          </a:solidFill>
                        </a:rPr>
                        <a:t> Upper Canada </a:t>
                      </a:r>
                      <a:r>
                        <a:rPr lang="en-US" sz="1800" b="1" baseline="0" dirty="0" smtClean="0">
                          <a:solidFill>
                            <a:schemeClr val="tx1"/>
                          </a:solidFill>
                        </a:rPr>
                        <a:t>– list of lawyers and paralegals, Lawyer Referral Service</a:t>
                      </a:r>
                      <a:endParaRPr lang="en-US" sz="1800" b="1"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26545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5939844"/>
              </p:ext>
            </p:extLst>
          </p:nvPr>
        </p:nvGraphicFramePr>
        <p:xfrm>
          <a:off x="266699" y="1370661"/>
          <a:ext cx="8696475" cy="3561413"/>
        </p:xfrm>
        <a:graphic>
          <a:graphicData uri="http://schemas.openxmlformats.org/drawingml/2006/table">
            <a:tbl>
              <a:tblPr firstRow="1" bandRow="1">
                <a:tableStyleId>{5C22544A-7EE6-4342-B048-85BDC9FD1C3A}</a:tableStyleId>
              </a:tblPr>
              <a:tblGrid>
                <a:gridCol w="8696475"/>
              </a:tblGrid>
              <a:tr h="470067">
                <a:tc>
                  <a:txBody>
                    <a:bodyPr/>
                    <a:lstStyle/>
                    <a:p>
                      <a:r>
                        <a:rPr lang="en-US" sz="2600" dirty="0" smtClean="0">
                          <a:solidFill>
                            <a:schemeClr val="accent2"/>
                          </a:solidFill>
                        </a:rPr>
                        <a:t>Source</a:t>
                      </a:r>
                      <a:endParaRPr lang="en-US" sz="2600" dirty="0">
                        <a:solidFill>
                          <a:schemeClr val="accent2"/>
                        </a:solidFill>
                      </a:endParaRPr>
                    </a:p>
                  </a:txBody>
                  <a:tcPr/>
                </a:tc>
              </a:tr>
              <a:tr h="831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err="1" smtClean="0">
                          <a:solidFill>
                            <a:schemeClr val="tx1"/>
                          </a:solidFill>
                        </a:rPr>
                        <a:t>JusticeNet</a:t>
                      </a:r>
                      <a:r>
                        <a:rPr lang="en-US" sz="1800" b="1" dirty="0" smtClean="0">
                          <a:solidFill>
                            <a:schemeClr val="tx1"/>
                          </a:solidFill>
                        </a:rPr>
                        <a:t> </a:t>
                      </a:r>
                      <a:endParaRPr lang="en-US" sz="1800"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a:tc>
              </a:tr>
              <a:tr h="940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0000"/>
                          </a:solidFill>
                        </a:rPr>
                        <a:t>Law Society of</a:t>
                      </a:r>
                      <a:r>
                        <a:rPr lang="en-US" sz="1800" b="1" baseline="0" dirty="0" smtClean="0">
                          <a:solidFill>
                            <a:srgbClr val="000000"/>
                          </a:solidFill>
                        </a:rPr>
                        <a:t> Upper Canada </a:t>
                      </a:r>
                      <a:r>
                        <a:rPr lang="en-US" sz="1800" b="1" baseline="0" dirty="0" smtClean="0">
                          <a:solidFill>
                            <a:schemeClr val="tx1"/>
                          </a:solidFill>
                        </a:rPr>
                        <a:t>– list of lawyers and paralegals, Lawyer Referral Service</a:t>
                      </a:r>
                      <a:endParaRPr lang="en-US" sz="1800" b="1"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a:tc>
              </a:tr>
              <a:tr h="940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Student Legal Aid Services Society –</a:t>
                      </a:r>
                      <a:r>
                        <a:rPr lang="en-US" sz="1800" b="1" baseline="0" dirty="0" smtClean="0">
                          <a:solidFill>
                            <a:schemeClr val="tx1"/>
                          </a:solidFill>
                        </a:rPr>
                        <a:t>(Downtown Legal Services – U of T)</a:t>
                      </a:r>
                      <a:endParaRPr lang="en-US" sz="18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chemeClr val="tx1"/>
                        </a:solidFill>
                      </a:endParaRPr>
                    </a:p>
                  </a:txBody>
                  <a:tcPr/>
                </a:tc>
              </a:tr>
            </a:tbl>
          </a:graphicData>
        </a:graphic>
      </p:graphicFrame>
      <p:sp>
        <p:nvSpPr>
          <p:cNvPr id="63503" name="TextBox 8"/>
          <p:cNvSpPr txBox="1">
            <a:spLocks noChangeArrowheads="1"/>
          </p:cNvSpPr>
          <p:nvPr/>
        </p:nvSpPr>
        <p:spPr bwMode="auto">
          <a:xfrm>
            <a:off x="266699" y="637560"/>
            <a:ext cx="8696475" cy="400110"/>
          </a:xfrm>
          <a:prstGeom prst="rect">
            <a:avLst/>
          </a:prstGeom>
          <a:noFill/>
          <a:ln w="9525">
            <a:noFill/>
            <a:miter lim="800000"/>
            <a:headEnd/>
            <a:tailEnd/>
          </a:ln>
        </p:spPr>
        <p:txBody>
          <a:bodyPr wrap="square">
            <a:spAutoFit/>
          </a:bodyPr>
          <a:lstStyle/>
          <a:p>
            <a:r>
              <a:rPr lang="en-US" sz="2000" b="1" dirty="0">
                <a:solidFill>
                  <a:srgbClr val="0D0D0D"/>
                </a:solidFill>
                <a:latin typeface="News Gothic MT"/>
              </a:rPr>
              <a:t>L</a:t>
            </a:r>
            <a:r>
              <a:rPr lang="en-US" sz="2000" b="1" dirty="0" smtClean="0">
                <a:solidFill>
                  <a:srgbClr val="0D0D0D"/>
                </a:solidFill>
                <a:latin typeface="News Gothic MT"/>
              </a:rPr>
              <a:t>egal advice/representation – See Handout  </a:t>
            </a:r>
            <a:endParaRPr lang="en-US" sz="2000" b="1" dirty="0">
              <a:solidFill>
                <a:srgbClr val="0D0D0D"/>
              </a:solidFill>
              <a:latin typeface="News Gothic MT"/>
            </a:endParaRPr>
          </a:p>
        </p:txBody>
      </p:sp>
    </p:spTree>
    <p:extLst>
      <p:ext uri="{BB962C8B-B14F-4D97-AF65-F5344CB8AC3E}">
        <p14:creationId xmlns:p14="http://schemas.microsoft.com/office/powerpoint/2010/main" val="2277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3622" t="11681" r="26122"/>
          <a:stretch/>
        </p:blipFill>
        <p:spPr bwMode="auto">
          <a:xfrm>
            <a:off x="0" y="1"/>
            <a:ext cx="9144000" cy="6858000"/>
          </a:xfrm>
          <a:prstGeom prst="rect">
            <a:avLst/>
          </a:prstGeom>
          <a:ln>
            <a:noFill/>
          </a:ln>
          <a:extLst>
            <a:ext uri="{53640926-AAD7-44D8-BBD7-CCE9431645EC}">
              <a14:shadowObscured xmlns:a14="http://schemas.microsoft.com/office/drawing/2010/main"/>
            </a:ext>
          </a:extLst>
        </p:spPr>
      </p:pic>
      <p:sp>
        <p:nvSpPr>
          <p:cNvPr id="7" name="Rectangular Callout 6"/>
          <p:cNvSpPr/>
          <p:nvPr/>
        </p:nvSpPr>
        <p:spPr>
          <a:xfrm>
            <a:off x="6156176" y="1"/>
            <a:ext cx="2987824" cy="454360"/>
          </a:xfrm>
          <a:prstGeom prst="wedgeRectCallout">
            <a:avLst>
              <a:gd name="adj1" fmla="val 888"/>
              <a:gd name="adj2" fmla="val 43178"/>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400" b="1" dirty="0">
                <a:solidFill>
                  <a:schemeClr val="tx1"/>
                </a:solidFill>
              </a:rPr>
              <a:t>http://downtownlegalservices.ca/</a:t>
            </a:r>
          </a:p>
        </p:txBody>
      </p:sp>
    </p:spTree>
    <p:extLst>
      <p:ext uri="{BB962C8B-B14F-4D97-AF65-F5344CB8AC3E}">
        <p14:creationId xmlns:p14="http://schemas.microsoft.com/office/powerpoint/2010/main" val="86778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3122864"/>
            <a:ext cx="4079858" cy="1332351"/>
          </a:xfrm>
          <a:prstGeom prst="rect">
            <a:avLst/>
          </a:prstGeom>
        </p:spPr>
      </p:pic>
      <p:sp>
        <p:nvSpPr>
          <p:cNvPr id="4" name="Rectangle 3"/>
          <p:cNvSpPr/>
          <p:nvPr/>
        </p:nvSpPr>
        <p:spPr>
          <a:xfrm>
            <a:off x="683568" y="774010"/>
            <a:ext cx="6336704" cy="461665"/>
          </a:xfrm>
          <a:prstGeom prst="rect">
            <a:avLst/>
          </a:prstGeom>
        </p:spPr>
        <p:txBody>
          <a:bodyPr wrap="square">
            <a:spAutoFit/>
          </a:bodyPr>
          <a:lstStyle/>
          <a:p>
            <a:pPr>
              <a:defRPr/>
            </a:pPr>
            <a:r>
              <a:rPr lang="en-US" sz="2400" b="1" dirty="0"/>
              <a:t>Why </a:t>
            </a:r>
            <a:r>
              <a:rPr lang="en-US" sz="2400" b="1" dirty="0" smtClean="0"/>
              <a:t>do library staff have </a:t>
            </a:r>
            <a:r>
              <a:rPr lang="en-US" sz="2400" b="1" dirty="0"/>
              <a:t>a key </a:t>
            </a:r>
            <a:r>
              <a:rPr lang="en-US" sz="2400" b="1" dirty="0" smtClean="0"/>
              <a:t>role?</a:t>
            </a:r>
            <a:endParaRPr lang="en-US" sz="2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4797152"/>
            <a:ext cx="4079858" cy="13681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259231"/>
            <a:ext cx="4932040" cy="1791196"/>
          </a:xfrm>
          <a:prstGeom prst="rect">
            <a:avLst/>
          </a:prstGeom>
        </p:spPr>
      </p:pic>
    </p:spTree>
    <p:extLst>
      <p:ext uri="{BB962C8B-B14F-4D97-AF65-F5344CB8AC3E}">
        <p14:creationId xmlns:p14="http://schemas.microsoft.com/office/powerpoint/2010/main" val="359845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1"/>
          <p:cNvSpPr txBox="1">
            <a:spLocks noChangeArrowheads="1"/>
          </p:cNvSpPr>
          <p:nvPr/>
        </p:nvSpPr>
        <p:spPr bwMode="auto">
          <a:xfrm>
            <a:off x="393076" y="496050"/>
            <a:ext cx="8509000" cy="8156078"/>
          </a:xfrm>
          <a:prstGeom prst="rect">
            <a:avLst/>
          </a:prstGeom>
          <a:noFill/>
          <a:ln w="9525">
            <a:noFill/>
            <a:miter lim="800000"/>
            <a:headEnd/>
            <a:tailEnd/>
          </a:ln>
        </p:spPr>
        <p:txBody>
          <a:bodyPr wrap="square">
            <a:spAutoFit/>
          </a:bodyPr>
          <a:lstStyle/>
          <a:p>
            <a:pPr marL="342900" indent="-342900"/>
            <a:endParaRPr lang="en-US" sz="2200" b="1" dirty="0" smtClean="0"/>
          </a:p>
          <a:p>
            <a:pPr marL="342900" indent="-342900"/>
            <a:r>
              <a:rPr lang="en-US" sz="2000" b="1" dirty="0" smtClean="0"/>
              <a:t>Finding </a:t>
            </a:r>
            <a:r>
              <a:rPr lang="en-US" sz="2000" b="1" dirty="0"/>
              <a:t>Helpful Legal Information - </a:t>
            </a:r>
            <a:r>
              <a:rPr lang="en-US" sz="2000" dirty="0">
                <a:latin typeface="News Gothic MT"/>
              </a:rPr>
              <a:t>Small Group </a:t>
            </a:r>
            <a:r>
              <a:rPr lang="en-US" sz="2000" dirty="0" smtClean="0">
                <a:latin typeface="News Gothic MT"/>
              </a:rPr>
              <a:t>Exercise #2  </a:t>
            </a:r>
            <a:endParaRPr lang="en-US" sz="2000" dirty="0">
              <a:latin typeface="News Gothic MT"/>
            </a:endParaRPr>
          </a:p>
          <a:p>
            <a:pPr marL="342900" indent="-342900"/>
            <a:endParaRPr lang="en-US" sz="2000" dirty="0">
              <a:latin typeface="News Gothic MT"/>
            </a:endParaRPr>
          </a:p>
          <a:p>
            <a:pPr marL="342900" indent="-342900">
              <a:buFontTx/>
              <a:buAutoNum type="arabicPeriod"/>
            </a:pPr>
            <a:r>
              <a:rPr lang="en-US" sz="2000" dirty="0">
                <a:latin typeface="News Gothic MT"/>
              </a:rPr>
              <a:t>Form same groups of </a:t>
            </a:r>
            <a:r>
              <a:rPr lang="en-US" sz="2000" dirty="0" smtClean="0">
                <a:latin typeface="News Gothic MT"/>
              </a:rPr>
              <a:t>4-</a:t>
            </a:r>
            <a:r>
              <a:rPr lang="en-US" sz="2000" dirty="0">
                <a:latin typeface="News Gothic MT"/>
              </a:rPr>
              <a:t>5</a:t>
            </a:r>
          </a:p>
          <a:p>
            <a:pPr marL="342900" indent="-342900">
              <a:buFontTx/>
              <a:buAutoNum type="arabicPeriod"/>
            </a:pPr>
            <a:endParaRPr lang="en-US" sz="2000" dirty="0">
              <a:latin typeface="News Gothic MT"/>
            </a:endParaRPr>
          </a:p>
          <a:p>
            <a:pPr marL="342900" indent="-342900">
              <a:buFontTx/>
              <a:buAutoNum type="arabicPeriod"/>
            </a:pPr>
            <a:r>
              <a:rPr lang="en-US" sz="2000" dirty="0" smtClean="0">
                <a:latin typeface="News Gothic MT"/>
              </a:rPr>
              <a:t>Identify an issue that people have asked you about or use one of the presenting </a:t>
            </a:r>
            <a:r>
              <a:rPr lang="en-US" sz="2000" dirty="0">
                <a:latin typeface="News Gothic MT"/>
              </a:rPr>
              <a:t>i</a:t>
            </a:r>
            <a:r>
              <a:rPr lang="en-US" sz="2000" dirty="0" smtClean="0">
                <a:latin typeface="News Gothic MT"/>
              </a:rPr>
              <a:t>ssues from Exercise #1.</a:t>
            </a:r>
            <a:br>
              <a:rPr lang="en-US" sz="2000" dirty="0" smtClean="0">
                <a:latin typeface="News Gothic MT"/>
              </a:rPr>
            </a:br>
            <a:endParaRPr lang="en-US" sz="2000" dirty="0" smtClean="0">
              <a:latin typeface="News Gothic MT"/>
            </a:endParaRPr>
          </a:p>
          <a:p>
            <a:pPr marL="342900" indent="-342900">
              <a:buFontTx/>
              <a:buAutoNum type="arabicPeriod"/>
            </a:pPr>
            <a:r>
              <a:rPr lang="en-US" sz="2000" dirty="0" smtClean="0">
                <a:latin typeface="News Gothic MT"/>
              </a:rPr>
              <a:t>Using reliable legal information websites,</a:t>
            </a:r>
          </a:p>
          <a:p>
            <a:r>
              <a:rPr lang="en-US" sz="2000" dirty="0" smtClean="0">
                <a:latin typeface="News Gothic MT"/>
              </a:rPr>
              <a:t>     a. find </a:t>
            </a:r>
            <a:r>
              <a:rPr lang="en-US" sz="2000" dirty="0">
                <a:latin typeface="News Gothic MT"/>
              </a:rPr>
              <a:t>helpful legal information </a:t>
            </a:r>
            <a:r>
              <a:rPr lang="en-US" sz="2000" dirty="0" smtClean="0">
                <a:latin typeface="News Gothic MT"/>
              </a:rPr>
              <a:t>to help this person</a:t>
            </a:r>
          </a:p>
          <a:p>
            <a:r>
              <a:rPr lang="en-US" sz="2000" dirty="0">
                <a:latin typeface="News Gothic MT"/>
              </a:rPr>
              <a:t> </a:t>
            </a:r>
            <a:r>
              <a:rPr lang="en-US" sz="2000" dirty="0" smtClean="0">
                <a:latin typeface="News Gothic MT"/>
              </a:rPr>
              <a:t>    b. find a good referral for them if they need legal advice/</a:t>
            </a:r>
            <a:br>
              <a:rPr lang="en-US" sz="2000" dirty="0" smtClean="0">
                <a:latin typeface="News Gothic MT"/>
              </a:rPr>
            </a:br>
            <a:r>
              <a:rPr lang="en-US" sz="2000" dirty="0" smtClean="0">
                <a:latin typeface="News Gothic MT"/>
              </a:rPr>
              <a:t>         representation</a:t>
            </a:r>
          </a:p>
          <a:p>
            <a:endParaRPr lang="en-US" sz="2000" dirty="0">
              <a:latin typeface="News Gothic MT"/>
            </a:endParaRPr>
          </a:p>
          <a:p>
            <a:r>
              <a:rPr lang="en-US" sz="2000" dirty="0" smtClean="0">
                <a:latin typeface="News Gothic MT"/>
              </a:rPr>
              <a:t>4.  Use handout to write the legal information you found. 	</a:t>
            </a:r>
            <a:br>
              <a:rPr lang="en-US" sz="2000" dirty="0" smtClean="0">
                <a:latin typeface="News Gothic MT"/>
              </a:rPr>
            </a:br>
            <a:r>
              <a:rPr lang="en-US" sz="2000" dirty="0" smtClean="0">
                <a:latin typeface="News Gothic MT"/>
              </a:rPr>
              <a:t>     Include:</a:t>
            </a:r>
          </a:p>
          <a:p>
            <a:pPr marL="800100" lvl="1" indent="-342900">
              <a:buFont typeface="Arial"/>
              <a:buChar char="•"/>
            </a:pPr>
            <a:r>
              <a:rPr lang="en-US" sz="2000" dirty="0">
                <a:latin typeface="News Gothic MT"/>
              </a:rPr>
              <a:t>w</a:t>
            </a:r>
            <a:r>
              <a:rPr lang="en-US" sz="2000" dirty="0" smtClean="0">
                <a:latin typeface="News Gothic MT"/>
              </a:rPr>
              <a:t>ebsite(s) you used (e.g. Your Legal Rights)</a:t>
            </a:r>
          </a:p>
          <a:p>
            <a:pPr marL="800100" lvl="1" indent="-342900">
              <a:buFont typeface="Arial"/>
              <a:buChar char="•"/>
            </a:pPr>
            <a:r>
              <a:rPr lang="en-US" sz="2000" dirty="0" smtClean="0">
                <a:latin typeface="News Gothic MT"/>
              </a:rPr>
              <a:t>title of the resource or the Question you found</a:t>
            </a:r>
          </a:p>
          <a:p>
            <a:pPr marL="800100" lvl="1" indent="-342900">
              <a:buFont typeface="Arial"/>
              <a:buChar char="•"/>
            </a:pPr>
            <a:r>
              <a:rPr lang="en-US" sz="2000" dirty="0" smtClean="0">
                <a:latin typeface="News Gothic MT"/>
              </a:rPr>
              <a:t>one piece of useful legal information you found</a:t>
            </a:r>
          </a:p>
          <a:p>
            <a:pPr marL="800100" lvl="1" indent="-342900">
              <a:buFont typeface="Arial"/>
              <a:buChar char="•"/>
            </a:pPr>
            <a:r>
              <a:rPr lang="en-US" sz="2000" dirty="0" smtClean="0">
                <a:latin typeface="News Gothic MT"/>
              </a:rPr>
              <a:t>where you would refer the person for legal advice/representation </a:t>
            </a:r>
          </a:p>
          <a:p>
            <a:pPr lvl="1"/>
            <a:endParaRPr lang="en-US" sz="2000" dirty="0">
              <a:latin typeface="News Gothic MT"/>
            </a:endParaRPr>
          </a:p>
          <a:p>
            <a:r>
              <a:rPr lang="en-US" sz="2000" dirty="0" smtClean="0">
                <a:latin typeface="News Gothic MT"/>
              </a:rPr>
              <a:t>  </a:t>
            </a:r>
            <a:endParaRPr lang="en-US" sz="2000" dirty="0">
              <a:latin typeface="News Gothic MT"/>
            </a:endParaRPr>
          </a:p>
          <a:p>
            <a:pPr marL="342900" indent="-342900">
              <a:buFontTx/>
              <a:buAutoNum type="arabicPeriod"/>
            </a:pPr>
            <a:endParaRPr lang="en-US" dirty="0">
              <a:latin typeface="News Gothic MT"/>
            </a:endParaRPr>
          </a:p>
          <a:p>
            <a:pPr marL="342900" indent="-342900"/>
            <a:r>
              <a:rPr lang="en-US" dirty="0">
                <a:latin typeface="News Gothic MT"/>
              </a:rPr>
              <a:t> </a:t>
            </a:r>
          </a:p>
          <a:p>
            <a:pPr marL="342900" indent="-342900"/>
            <a:endParaRPr lang="en-US" dirty="0">
              <a:latin typeface="News Gothic MT"/>
            </a:endParaRPr>
          </a:p>
          <a:p>
            <a:pPr marL="342900" indent="-342900"/>
            <a:endParaRPr lang="en-US" sz="2400" b="1" dirty="0">
              <a:latin typeface="News Gothic MT"/>
            </a:endParaRPr>
          </a:p>
          <a:p>
            <a:pPr marL="342900" indent="-342900"/>
            <a:r>
              <a:rPr lang="en-US" sz="2400" b="1" dirty="0">
                <a:latin typeface="News Gothic MT"/>
              </a:rPr>
              <a:t> </a:t>
            </a:r>
          </a:p>
        </p:txBody>
      </p:sp>
    </p:spTree>
    <p:extLst>
      <p:ext uri="{BB962C8B-B14F-4D97-AF65-F5344CB8AC3E}">
        <p14:creationId xmlns:p14="http://schemas.microsoft.com/office/powerpoint/2010/main" val="295843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574148" y="339221"/>
            <a:ext cx="7875737" cy="9494907"/>
          </a:xfrm>
          <a:prstGeom prst="rect">
            <a:avLst/>
          </a:prstGeom>
          <a:noFill/>
          <a:ln w="9525">
            <a:noFill/>
            <a:miter lim="800000"/>
            <a:headEnd/>
            <a:tailEnd/>
          </a:ln>
        </p:spPr>
        <p:txBody>
          <a:bodyPr wrap="square">
            <a:spAutoFit/>
          </a:bodyPr>
          <a:lstStyle/>
          <a:p>
            <a:endParaRPr lang="en-US" sz="2400" b="1" dirty="0" smtClean="0">
              <a:latin typeface="News Gothic MT"/>
            </a:endParaRPr>
          </a:p>
          <a:p>
            <a:r>
              <a:rPr lang="en-US" sz="1700" b="1" dirty="0" smtClean="0">
                <a:latin typeface="News Gothic MT"/>
              </a:rPr>
              <a:t>Presenting Issues: </a:t>
            </a:r>
            <a:endParaRPr lang="en-US" sz="1700" dirty="0"/>
          </a:p>
          <a:p>
            <a:pPr marL="457200" lvl="0" indent="-457200">
              <a:buFont typeface="+mj-lt"/>
              <a:buAutoNum type="arabicPeriod"/>
            </a:pPr>
            <a:endParaRPr lang="en-CA" sz="1600" dirty="0" smtClean="0"/>
          </a:p>
          <a:p>
            <a:pPr marL="457200" indent="-457200">
              <a:buFont typeface="+mj-lt"/>
              <a:buAutoNum type="arabicPeriod"/>
            </a:pPr>
            <a:r>
              <a:rPr lang="en-CA" sz="1400" dirty="0"/>
              <a:t>I was late paying my rent a few times and then last month I just couldn’t pay it at all. I’m supposed to be getting child support from my ex </a:t>
            </a:r>
            <a:r>
              <a:rPr lang="en-CA" sz="1400" dirty="0" smtClean="0"/>
              <a:t>which helps with the rent but </a:t>
            </a:r>
            <a:r>
              <a:rPr lang="en-CA" sz="1400" dirty="0"/>
              <a:t>he never pays on time. Now my landlord is saying he’s going to evict me. It’s March and it’s freezing. Can I get evicted in </a:t>
            </a:r>
            <a:r>
              <a:rPr lang="en-CA" sz="1400" dirty="0" smtClean="0"/>
              <a:t>the </a:t>
            </a:r>
            <a:r>
              <a:rPr lang="en-CA" sz="1400" dirty="0"/>
              <a:t>winter? </a:t>
            </a:r>
            <a:r>
              <a:rPr lang="en-CA" sz="1400" dirty="0" smtClean="0"/>
              <a:t/>
            </a:r>
            <a:br>
              <a:rPr lang="en-CA" sz="1400" dirty="0" smtClean="0"/>
            </a:br>
            <a:endParaRPr lang="en-CA" sz="1400" dirty="0" smtClean="0"/>
          </a:p>
          <a:p>
            <a:pPr marL="457200" indent="-457200">
              <a:buFont typeface="+mj-lt"/>
              <a:buAutoNum type="arabicPeriod"/>
            </a:pPr>
            <a:r>
              <a:rPr lang="en-CA" sz="1400" dirty="0" smtClean="0"/>
              <a:t>My </a:t>
            </a:r>
            <a:r>
              <a:rPr lang="en-CA" sz="1400" dirty="0"/>
              <a:t>sister has an intellectual disability. She has been working at the same grocery store for 5 years but </a:t>
            </a:r>
            <a:r>
              <a:rPr lang="en-CA" sz="1400" dirty="0" smtClean="0"/>
              <a:t>they make her work on all </a:t>
            </a:r>
            <a:r>
              <a:rPr lang="en-CA" sz="1400" dirty="0"/>
              <a:t>of the statutory holidays and I think she gets paid less than the other employees. I’m the one who helps pay her bills but she doesn’t have enough money each month so I have to help her out. But I’m struggling financially too. This doesn’t seem fair.  </a:t>
            </a:r>
            <a:r>
              <a:rPr lang="en-CA" sz="1400" dirty="0" smtClean="0"/>
              <a:t/>
            </a:r>
            <a:br>
              <a:rPr lang="en-CA" sz="1400" dirty="0" smtClean="0"/>
            </a:br>
            <a:endParaRPr lang="en-CA" sz="1400" dirty="0"/>
          </a:p>
          <a:p>
            <a:pPr marL="457200" lvl="0" indent="-457200">
              <a:buFont typeface="+mj-lt"/>
              <a:buAutoNum type="arabicPeriod"/>
            </a:pPr>
            <a:r>
              <a:rPr lang="en-CA" sz="1400" dirty="0" smtClean="0"/>
              <a:t>I have been on ODSP ever since my accident a few year’s ago. </a:t>
            </a:r>
            <a:r>
              <a:rPr lang="en-US" sz="1400" dirty="0" smtClean="0"/>
              <a:t>Recently </a:t>
            </a:r>
            <a:r>
              <a:rPr lang="en-US" sz="1400" dirty="0"/>
              <a:t>they did a medical review and cut me off. But I still can’t work. </a:t>
            </a:r>
            <a:r>
              <a:rPr lang="en-CA" sz="1400" dirty="0" smtClean="0"/>
              <a:t>How can I make ends meet and care for my children without this money? </a:t>
            </a:r>
            <a:br>
              <a:rPr lang="en-CA" sz="1400" dirty="0" smtClean="0"/>
            </a:br>
            <a:endParaRPr lang="en-CA" sz="1400" dirty="0" smtClean="0"/>
          </a:p>
          <a:p>
            <a:pPr marL="457200" indent="-457200">
              <a:buFont typeface="+mj-lt"/>
              <a:buAutoNum type="arabicPeriod"/>
            </a:pPr>
            <a:r>
              <a:rPr lang="en-US" sz="1400" dirty="0" smtClean="0"/>
              <a:t>Since my wife died, I’ve had to move into my son’s apartment. But </a:t>
            </a:r>
            <a:r>
              <a:rPr lang="en-US" sz="1400" dirty="0"/>
              <a:t>he’s not giving me enough money for groceries and medicine. And I think he’s taking my Old Age Security </a:t>
            </a:r>
            <a:r>
              <a:rPr lang="en-US" sz="1400" dirty="0" err="1"/>
              <a:t>cheques</a:t>
            </a:r>
            <a:r>
              <a:rPr lang="en-US" sz="1400" dirty="0"/>
              <a:t>. He’s hardly ever home and sometimes stays out all night. I want to live somewhere else but I don’t have anywhere to </a:t>
            </a:r>
            <a:r>
              <a:rPr lang="en-US" sz="1400" dirty="0" smtClean="0"/>
              <a:t>go.</a:t>
            </a:r>
            <a:br>
              <a:rPr lang="en-US" sz="1400" dirty="0" smtClean="0"/>
            </a:br>
            <a:endParaRPr lang="en-CA" sz="1400" dirty="0"/>
          </a:p>
          <a:p>
            <a:pPr marL="457200" indent="-457200">
              <a:buFont typeface="+mj-lt"/>
              <a:buAutoNum type="arabicPeriod"/>
            </a:pPr>
            <a:r>
              <a:rPr lang="en-CA" sz="1400" dirty="0" smtClean="0"/>
              <a:t>My </a:t>
            </a:r>
            <a:r>
              <a:rPr lang="en-CA" sz="1400" dirty="0"/>
              <a:t>mother had a stroke a few months ago and she is still recovering. She lives on her own and she just signed a contract with a door-to-door salesperson for a new energy contract. The person convinced her that she would be saving money but it looks like a she’ll actually be paying more. Can she get out of it? </a:t>
            </a:r>
          </a:p>
          <a:p>
            <a:pPr marL="457200" lvl="0" indent="-457200">
              <a:buFont typeface="+mj-lt"/>
              <a:buAutoNum type="arabicPeriod"/>
            </a:pPr>
            <a:endParaRPr lang="en-US" sz="1400" dirty="0"/>
          </a:p>
          <a:p>
            <a:pPr marL="457200" lvl="0" indent="-457200">
              <a:buFont typeface="+mj-lt"/>
              <a:buAutoNum type="arabicPeriod"/>
            </a:pPr>
            <a:endParaRPr lang="en-US" sz="1400" dirty="0" smtClean="0"/>
          </a:p>
          <a:p>
            <a:endParaRPr lang="en-US" sz="1700" dirty="0" smtClean="0"/>
          </a:p>
          <a:p>
            <a:pPr>
              <a:buFontTx/>
              <a:buAutoNum type="arabicPeriod"/>
            </a:pPr>
            <a:endParaRPr lang="en-US" sz="1700" dirty="0"/>
          </a:p>
          <a:p>
            <a:endParaRPr lang="en-US" sz="1700" dirty="0"/>
          </a:p>
          <a:p>
            <a:endParaRPr lang="en-US" sz="1700" dirty="0"/>
          </a:p>
          <a:p>
            <a:endParaRPr lang="en-US" dirty="0" smtClean="0"/>
          </a:p>
          <a:p>
            <a:pPr marL="457200" indent="-457200">
              <a:buFont typeface="+mj-lt"/>
              <a:buAutoNum type="arabicPeriod"/>
            </a:pPr>
            <a:endParaRPr lang="en-US" dirty="0" smtClean="0"/>
          </a:p>
          <a:p>
            <a:endParaRPr lang="en-US" dirty="0"/>
          </a:p>
          <a:p>
            <a:r>
              <a:rPr lang="en-US" dirty="0" smtClean="0">
                <a:latin typeface="News Gothic MT"/>
              </a:rPr>
              <a:t>														 </a:t>
            </a:r>
            <a:endParaRPr lang="en-US" dirty="0">
              <a:latin typeface="News Gothic MT"/>
            </a:endParaRPr>
          </a:p>
          <a:p>
            <a:pPr marL="342900" indent="-342900"/>
            <a:r>
              <a:rPr lang="en-US" dirty="0">
                <a:latin typeface="News Gothic MT"/>
              </a:rPr>
              <a:t> </a:t>
            </a:r>
          </a:p>
        </p:txBody>
      </p:sp>
    </p:spTree>
    <p:extLst>
      <p:ext uri="{BB962C8B-B14F-4D97-AF65-F5344CB8AC3E}">
        <p14:creationId xmlns:p14="http://schemas.microsoft.com/office/powerpoint/2010/main" val="414425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5731"/>
            <a:ext cx="5207496" cy="6817251"/>
          </a:xfrm>
          <a:prstGeom prst="rect">
            <a:avLst/>
          </a:prstGeom>
          <a:noFill/>
        </p:spPr>
        <p:txBody>
          <a:bodyPr wrap="square" rtlCol="0">
            <a:spAutoFit/>
          </a:bodyPr>
          <a:lstStyle/>
          <a:p>
            <a:endParaRPr lang="en-US" sz="1700" b="1" dirty="0" smtClean="0">
              <a:latin typeface="+mn-lt"/>
            </a:endParaRPr>
          </a:p>
          <a:p>
            <a:endParaRPr lang="en-US" sz="1700" b="1" dirty="0"/>
          </a:p>
          <a:p>
            <a:r>
              <a:rPr lang="en-US" sz="1700" b="1" dirty="0" smtClean="0">
                <a:latin typeface="+mn-lt"/>
              </a:rPr>
              <a:t>Creating more access to justice at your library:</a:t>
            </a:r>
          </a:p>
          <a:p>
            <a:endParaRPr lang="en-US" sz="800" b="1" dirty="0" smtClean="0">
              <a:latin typeface="+mn-lt"/>
            </a:endParaRPr>
          </a:p>
          <a:p>
            <a:endParaRPr lang="en-US" sz="800" b="1" dirty="0" smtClean="0">
              <a:latin typeface="+mn-lt"/>
            </a:endParaRPr>
          </a:p>
          <a:p>
            <a:r>
              <a:rPr lang="en-US" sz="1400" b="1" dirty="0" smtClean="0"/>
              <a:t>1. Online</a:t>
            </a:r>
            <a:r>
              <a:rPr lang="en-US" sz="1400" b="1" dirty="0"/>
              <a:t>: </a:t>
            </a:r>
          </a:p>
          <a:p>
            <a:pPr marL="285750" indent="-285750">
              <a:buFont typeface="Arial" panose="020B0604020202020204" pitchFamily="34" charset="0"/>
              <a:buChar char="•"/>
            </a:pPr>
            <a:r>
              <a:rPr lang="en-US" sz="1400" dirty="0" smtClean="0"/>
              <a:t>Use Steps to Justice, CLEO, and Your Legal Rights to help patrons find legal information</a:t>
            </a:r>
          </a:p>
          <a:p>
            <a:pPr marL="285750" indent="-285750">
              <a:buFont typeface="Arial" panose="020B0604020202020204" pitchFamily="34" charset="0"/>
              <a:buChar char="•"/>
            </a:pPr>
            <a:r>
              <a:rPr lang="en-US" sz="1400" dirty="0"/>
              <a:t>Embed Steps to Justice on your library’s homepage  </a:t>
            </a:r>
            <a:endParaRPr lang="en-US" sz="1400" dirty="0" smtClean="0"/>
          </a:p>
          <a:p>
            <a:pPr marL="285750" indent="-285750">
              <a:buFont typeface="Arial" panose="020B0604020202020204" pitchFamily="34" charset="0"/>
              <a:buChar char="•"/>
            </a:pPr>
            <a:r>
              <a:rPr lang="en-US" sz="1400" dirty="0" smtClean="0"/>
              <a:t>Bookmark the sites on public access computers</a:t>
            </a:r>
          </a:p>
          <a:p>
            <a:endParaRPr lang="en-US" sz="800" dirty="0"/>
          </a:p>
          <a:p>
            <a:r>
              <a:rPr lang="en-US" sz="1400" dirty="0" smtClean="0"/>
              <a:t>2.</a:t>
            </a:r>
            <a:r>
              <a:rPr lang="en-US" sz="1400" b="1" dirty="0" smtClean="0"/>
              <a:t> Public spaces: </a:t>
            </a:r>
          </a:p>
          <a:p>
            <a:pPr marL="342900" indent="-342900">
              <a:buFont typeface="Arial" panose="020B0604020202020204" pitchFamily="34" charset="0"/>
              <a:buChar char="•"/>
            </a:pPr>
            <a:r>
              <a:rPr lang="en-US" sz="1400" dirty="0" smtClean="0"/>
              <a:t>Order and display CLEO’s free print resources</a:t>
            </a:r>
          </a:p>
          <a:p>
            <a:pPr marL="342900" indent="-342900">
              <a:buFont typeface="Arial" panose="020B0604020202020204" pitchFamily="34" charset="0"/>
              <a:buChar char="•"/>
            </a:pPr>
            <a:r>
              <a:rPr lang="en-US" sz="1400" dirty="0" smtClean="0"/>
              <a:t>Make Steps to Justice bookmarks available to patrons</a:t>
            </a:r>
          </a:p>
          <a:p>
            <a:endParaRPr lang="en-US" sz="1400" dirty="0"/>
          </a:p>
          <a:p>
            <a:r>
              <a:rPr lang="en-US" sz="1400" dirty="0" smtClean="0"/>
              <a:t>3. </a:t>
            </a:r>
            <a:r>
              <a:rPr lang="en-US" sz="1400" b="1" dirty="0" smtClean="0"/>
              <a:t>Make contact with your local community legal clinic</a:t>
            </a:r>
            <a:r>
              <a:rPr lang="en-US" sz="1400" dirty="0" smtClean="0"/>
              <a:t>: </a:t>
            </a:r>
          </a:p>
          <a:p>
            <a:pPr marL="285750" indent="-285750">
              <a:buFont typeface="Arial" panose="020B0604020202020204" pitchFamily="34" charset="0"/>
              <a:buChar char="•"/>
            </a:pPr>
            <a:r>
              <a:rPr lang="en-US" sz="1400" dirty="0" smtClean="0"/>
              <a:t>Make sure to give out accurate info about their services</a:t>
            </a:r>
          </a:p>
          <a:p>
            <a:pPr marL="285750" indent="-285750">
              <a:buFont typeface="Arial" panose="020B0604020202020204" pitchFamily="34" charset="0"/>
              <a:buChar char="•"/>
            </a:pPr>
            <a:r>
              <a:rPr lang="en-US" sz="1400" dirty="0" smtClean="0"/>
              <a:t>Invite them to present a public legal education session for your patrons on areas of need/interest (</a:t>
            </a:r>
            <a:r>
              <a:rPr lang="en-US" sz="1400" dirty="0" err="1" smtClean="0"/>
              <a:t>ie</a:t>
            </a:r>
            <a:r>
              <a:rPr lang="en-US" sz="1400" dirty="0" smtClean="0"/>
              <a:t>. tenants’ rights)</a:t>
            </a:r>
          </a:p>
          <a:p>
            <a:pPr marL="285750" indent="-285750">
              <a:buFont typeface="Arial" panose="020B0604020202020204" pitchFamily="34" charset="0"/>
              <a:buChar char="•"/>
            </a:pPr>
            <a:r>
              <a:rPr lang="en-US" sz="1400" dirty="0" smtClean="0"/>
              <a:t>Ask for on-site lawyer to give patrons legal advice at library</a:t>
            </a:r>
          </a:p>
          <a:p>
            <a:endParaRPr lang="en-US" sz="1400" dirty="0" smtClean="0"/>
          </a:p>
          <a:p>
            <a:endParaRPr lang="en-US" sz="800" dirty="0" smtClean="0"/>
          </a:p>
          <a:p>
            <a:endParaRPr lang="en-US" sz="2400" b="1" dirty="0">
              <a:solidFill>
                <a:schemeClr val="accent1">
                  <a:lumMod val="75000"/>
                </a:schemeClr>
              </a:solidFill>
            </a:endParaRPr>
          </a:p>
          <a:p>
            <a:endParaRPr lang="en-US" sz="2400" b="1" dirty="0" smtClean="0">
              <a:solidFill>
                <a:schemeClr val="accent1">
                  <a:lumMod val="75000"/>
                </a:schemeClr>
              </a:solidFill>
              <a:latin typeface="+mn-lt"/>
            </a:endParaRPr>
          </a:p>
          <a:p>
            <a:endParaRPr lang="en-US" sz="2400" b="1" dirty="0">
              <a:solidFill>
                <a:schemeClr val="accent1">
                  <a:lumMod val="75000"/>
                </a:schemeClr>
              </a:solidFill>
            </a:endParaRPr>
          </a:p>
          <a:p>
            <a:endParaRPr lang="en-US" sz="2400" b="1" dirty="0" smtClean="0">
              <a:solidFill>
                <a:schemeClr val="accent1">
                  <a:lumMod val="75000"/>
                </a:schemeClr>
              </a:solidFill>
              <a:latin typeface="+mn-lt"/>
            </a:endParaRPr>
          </a:p>
          <a:p>
            <a:endParaRPr lang="en-US" sz="2400" b="1" dirty="0">
              <a:solidFill>
                <a:schemeClr val="accent1">
                  <a:lumMod val="75000"/>
                </a:schemeClr>
              </a:solidFill>
            </a:endParaRPr>
          </a:p>
          <a:p>
            <a:endParaRPr lang="en-US" sz="2400" b="1" dirty="0">
              <a:solidFill>
                <a:schemeClr val="accent1">
                  <a:lumMod val="75000"/>
                </a:schemeClr>
              </a:solidFill>
              <a:latin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4725144"/>
            <a:ext cx="5172122" cy="1861964"/>
          </a:xfrm>
          <a:prstGeom prst="rect">
            <a:avLst/>
          </a:prstGeom>
        </p:spPr>
      </p:pic>
      <p:sp>
        <p:nvSpPr>
          <p:cNvPr id="8" name="Rectangular Callout 7"/>
          <p:cNvSpPr/>
          <p:nvPr/>
        </p:nvSpPr>
        <p:spPr>
          <a:xfrm>
            <a:off x="6301886" y="5428946"/>
            <a:ext cx="1584176" cy="454360"/>
          </a:xfrm>
          <a:prstGeom prst="wedgeRectCallout">
            <a:avLst>
              <a:gd name="adj1" fmla="val -74604"/>
              <a:gd name="adj2" fmla="val 130668"/>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400" b="1" dirty="0" smtClean="0">
                <a:solidFill>
                  <a:schemeClr val="tx1"/>
                </a:solidFill>
              </a:rPr>
              <a:t> /</a:t>
            </a:r>
            <a:endParaRPr lang="en-US" sz="1400" b="1" dirty="0">
              <a:solidFill>
                <a:schemeClr val="tx1"/>
              </a:solidFill>
            </a:endParaRPr>
          </a:p>
        </p:txBody>
      </p:sp>
      <p:sp>
        <p:nvSpPr>
          <p:cNvPr id="9" name="Rectangular Callout 8"/>
          <p:cNvSpPr/>
          <p:nvPr/>
        </p:nvSpPr>
        <p:spPr>
          <a:xfrm>
            <a:off x="6265882" y="5255705"/>
            <a:ext cx="1656184" cy="670652"/>
          </a:xfrm>
          <a:prstGeom prst="wedgeRectCallout">
            <a:avLst>
              <a:gd name="adj1" fmla="val -1898"/>
              <a:gd name="adj2" fmla="val -149532"/>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US" sz="1400" b="1" dirty="0" smtClean="0">
                <a:solidFill>
                  <a:schemeClr val="tx1"/>
                </a:solidFill>
              </a:rPr>
              <a:t> All resources and bookmarks free</a:t>
            </a:r>
            <a:endParaRPr lang="en-US" sz="1400" b="1" dirty="0">
              <a:solidFill>
                <a:schemeClr val="tx1"/>
              </a:solidFill>
            </a:endParaRPr>
          </a:p>
        </p:txBody>
      </p:sp>
      <p:pic>
        <p:nvPicPr>
          <p:cNvPr id="10" name="Picture 4" descr="evictioncover.jpg"/>
          <p:cNvPicPr>
            <a:picLocks noChangeAspect="1"/>
          </p:cNvPicPr>
          <p:nvPr/>
        </p:nvPicPr>
        <p:blipFill>
          <a:blip r:embed="rId3"/>
          <a:srcRect/>
          <a:stretch>
            <a:fillRect/>
          </a:stretch>
        </p:blipFill>
        <p:spPr bwMode="auto">
          <a:xfrm>
            <a:off x="5648269" y="352471"/>
            <a:ext cx="1784350" cy="2743200"/>
          </a:xfrm>
          <a:prstGeom prst="rect">
            <a:avLst/>
          </a:prstGeom>
          <a:noFill/>
          <a:ln w="9525">
            <a:noFill/>
            <a:miter lim="800000"/>
            <a:headEnd/>
            <a:tailEnd/>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377" y="1916831"/>
            <a:ext cx="1541560" cy="235768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67" y="135731"/>
            <a:ext cx="1368152" cy="210923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2127" y="2132856"/>
            <a:ext cx="1619250" cy="2400300"/>
          </a:xfrm>
          <a:prstGeom prst="rect">
            <a:avLst/>
          </a:prstGeom>
        </p:spPr>
      </p:pic>
    </p:spTree>
    <p:extLst>
      <p:ext uri="{BB962C8B-B14F-4D97-AF65-F5344CB8AC3E}">
        <p14:creationId xmlns:p14="http://schemas.microsoft.com/office/powerpoint/2010/main" val="15122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Box 1"/>
          <p:cNvSpPr txBox="1">
            <a:spLocks noChangeArrowheads="1"/>
          </p:cNvSpPr>
          <p:nvPr/>
        </p:nvSpPr>
        <p:spPr bwMode="auto">
          <a:xfrm>
            <a:off x="815975" y="1174589"/>
            <a:ext cx="7102475" cy="3908762"/>
          </a:xfrm>
          <a:prstGeom prst="rect">
            <a:avLst/>
          </a:prstGeom>
          <a:noFill/>
          <a:ln w="9525">
            <a:noFill/>
            <a:miter lim="800000"/>
            <a:headEnd/>
            <a:tailEnd/>
          </a:ln>
        </p:spPr>
        <p:txBody>
          <a:bodyPr>
            <a:spAutoFit/>
          </a:bodyPr>
          <a:lstStyle/>
          <a:p>
            <a:endParaRPr lang="en-US" sz="2600" dirty="0" smtClean="0">
              <a:latin typeface="News Gothic MT"/>
            </a:endParaRPr>
          </a:p>
          <a:p>
            <a:r>
              <a:rPr lang="en-US" sz="2800" dirty="0" smtClean="0">
                <a:latin typeface="News Gothic MT"/>
              </a:rPr>
              <a:t>Contact: </a:t>
            </a:r>
            <a:endParaRPr lang="en-US" sz="2800" dirty="0">
              <a:latin typeface="News Gothic MT"/>
            </a:endParaRPr>
          </a:p>
          <a:p>
            <a:endParaRPr lang="en-US" sz="2600" dirty="0">
              <a:latin typeface="News Gothic MT"/>
            </a:endParaRPr>
          </a:p>
          <a:p>
            <a:r>
              <a:rPr lang="en-US" sz="2400" b="1" dirty="0">
                <a:latin typeface="News Gothic MT"/>
              </a:rPr>
              <a:t>Michelle Cader</a:t>
            </a:r>
          </a:p>
          <a:p>
            <a:r>
              <a:rPr lang="en-US" sz="2400" dirty="0">
                <a:latin typeface="News Gothic MT"/>
              </a:rPr>
              <a:t>Community Outreach Manager</a:t>
            </a:r>
          </a:p>
          <a:p>
            <a:r>
              <a:rPr lang="en-US" sz="2400" dirty="0" err="1">
                <a:latin typeface="News Gothic MT"/>
              </a:rPr>
              <a:t>m</a:t>
            </a:r>
            <a:r>
              <a:rPr lang="en-US" sz="2400" dirty="0" err="1" smtClean="0">
                <a:latin typeface="News Gothic MT"/>
              </a:rPr>
              <a:t>ichelle.cader@cleo.on.ca</a:t>
            </a:r>
            <a:endParaRPr lang="en-US" sz="2400" dirty="0">
              <a:latin typeface="News Gothic MT"/>
            </a:endParaRPr>
          </a:p>
          <a:p>
            <a:r>
              <a:rPr lang="en-US" sz="2400" dirty="0">
                <a:latin typeface="News Gothic MT"/>
              </a:rPr>
              <a:t>416-408-4420 x 826</a:t>
            </a:r>
          </a:p>
          <a:p>
            <a:endParaRPr lang="en-US" sz="2600" dirty="0">
              <a:latin typeface="News Gothic MT"/>
            </a:endParaRPr>
          </a:p>
          <a:p>
            <a:endParaRPr lang="en-US" sz="2600" dirty="0">
              <a:latin typeface="News Gothic MT"/>
            </a:endParaRPr>
          </a:p>
          <a:p>
            <a:r>
              <a:rPr lang="en-US" sz="2000" b="1" dirty="0" smtClean="0">
                <a:latin typeface="News Gothic MT"/>
              </a:rPr>
              <a:t>Thank you!! </a:t>
            </a:r>
            <a:endParaRPr lang="en-US" sz="2000" b="1" dirty="0">
              <a:latin typeface="News Gothic MT"/>
            </a:endParaRPr>
          </a:p>
        </p:txBody>
      </p:sp>
    </p:spTree>
    <p:extLst>
      <p:ext uri="{BB962C8B-B14F-4D97-AF65-F5344CB8AC3E}">
        <p14:creationId xmlns:p14="http://schemas.microsoft.com/office/powerpoint/2010/main" val="213074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1091" y="2187376"/>
            <a:ext cx="4572000" cy="954107"/>
          </a:xfrm>
          <a:prstGeom prst="rect">
            <a:avLst/>
          </a:prstGeom>
        </p:spPr>
        <p:txBody>
          <a:bodyPr>
            <a:spAutoFit/>
          </a:bodyPr>
          <a:lstStyle/>
          <a:p>
            <a:pPr algn="ctr"/>
            <a:r>
              <a:rPr lang="en-CA" sz="2800" b="1" dirty="0" smtClean="0"/>
              <a:t>Tools </a:t>
            </a:r>
            <a:r>
              <a:rPr lang="en-CA" sz="2800" b="1" dirty="0"/>
              <a:t>to help </a:t>
            </a:r>
            <a:r>
              <a:rPr lang="en-CA" sz="2800" b="1" dirty="0" smtClean="0"/>
              <a:t>people find </a:t>
            </a:r>
            <a:r>
              <a:rPr lang="en-CA" sz="2800" b="1" dirty="0"/>
              <a:t>legal information</a:t>
            </a:r>
          </a:p>
        </p:txBody>
      </p:sp>
    </p:spTree>
    <p:extLst>
      <p:ext uri="{BB962C8B-B14F-4D97-AF65-F5344CB8AC3E}">
        <p14:creationId xmlns:p14="http://schemas.microsoft.com/office/powerpoint/2010/main" val="318294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 PPT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PPT theme</Template>
  <TotalTime>565</TotalTime>
  <Words>2063</Words>
  <Application>Microsoft Office PowerPoint</Application>
  <PresentationFormat>On-screen Show (4:3)</PresentationFormat>
  <Paragraphs>585</Paragraphs>
  <Slides>83</Slides>
  <Notes>13</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Blue PPT theme</vt:lpstr>
      <vt:lpstr>PowerPoint Presentation</vt:lpstr>
      <vt:lpstr>PowerPoint Presentation</vt:lpstr>
      <vt:lpstr>PowerPoint Presentation</vt:lpstr>
      <vt:lpstr>PowerPoint Presentation</vt:lpstr>
      <vt:lpstr>Areas of Poverty Law </vt:lpstr>
      <vt:lpstr>PowerPoint Presentation</vt:lpstr>
      <vt:lpstr>PowerPoint Presentation</vt:lpstr>
      <vt:lpstr>PowerPoint Presentation</vt:lpstr>
      <vt:lpstr>PowerPoint Presentation</vt:lpstr>
      <vt:lpstr>4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of Legal Information</vt:lpstr>
      <vt:lpstr>Sources of Legal Information</vt:lpstr>
      <vt:lpstr>PowerPoint Presentation</vt:lpstr>
      <vt:lpstr>PowerPoint Presentation</vt:lpstr>
      <vt:lpstr>PowerPoint Presentation</vt:lpstr>
      <vt:lpstr>PowerPoint Presentation</vt:lpstr>
      <vt:lpstr>          What can library staff do?  </vt:lpstr>
      <vt:lpstr>Question: I received an eviction notice from my landlord because I haven’t been paying my rent on time. Will I definitely have to leave?</vt:lpstr>
      <vt:lpstr>PowerPoint Presentation</vt:lpstr>
      <vt:lpstr>PowerPoint Presentation</vt:lpstr>
      <vt:lpstr>PowerPoint Presentation</vt:lpstr>
      <vt:lpstr>Comparison of CLEO websites: </vt:lpstr>
      <vt:lpstr>Comparison of CLEO websites: </vt:lpstr>
      <vt:lpstr>Comparison of CLEO websites: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Legal Aid Ontario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bailiff</dc:creator>
  <cp:lastModifiedBy>bailiff</cp:lastModifiedBy>
  <cp:revision>70</cp:revision>
  <dcterms:created xsi:type="dcterms:W3CDTF">2017-01-25T15:13:46Z</dcterms:created>
  <dcterms:modified xsi:type="dcterms:W3CDTF">2017-02-13T17:00:30Z</dcterms:modified>
</cp:coreProperties>
</file>